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70" r:id="rId3"/>
    <p:sldMasterId id="2147483675" r:id="rId4"/>
    <p:sldMasterId id="2147483678" r:id="rId5"/>
    <p:sldMasterId id="2147483681" r:id="rId6"/>
    <p:sldMasterId id="2147483683" r:id="rId7"/>
    <p:sldMasterId id="2147483686" r:id="rId8"/>
    <p:sldMasterId id="2147483688" r:id="rId9"/>
    <p:sldMasterId id="2147483691" r:id="rId10"/>
    <p:sldMasterId id="2147483693" r:id="rId11"/>
    <p:sldMasterId id="2147483696" r:id="rId12"/>
    <p:sldMasterId id="2147483699" r:id="rId13"/>
    <p:sldMasterId id="2147483701" r:id="rId14"/>
    <p:sldMasterId id="2147483703" r:id="rId15"/>
    <p:sldMasterId id="2147483706" r:id="rId16"/>
    <p:sldMasterId id="2147483711" r:id="rId17"/>
  </p:sldMasterIdLst>
  <p:notesMasterIdLst>
    <p:notesMasterId r:id="rId48"/>
  </p:notesMasterIdLst>
  <p:sldIdLst>
    <p:sldId id="1826" r:id="rId18"/>
    <p:sldId id="2377" r:id="rId19"/>
    <p:sldId id="1981" r:id="rId20"/>
    <p:sldId id="2263" r:id="rId21"/>
    <p:sldId id="2348" r:id="rId22"/>
    <p:sldId id="2378" r:id="rId23"/>
    <p:sldId id="2379" r:id="rId24"/>
    <p:sldId id="2380" r:id="rId25"/>
    <p:sldId id="2381" r:id="rId26"/>
    <p:sldId id="1982" r:id="rId27"/>
    <p:sldId id="2314" r:id="rId28"/>
    <p:sldId id="2257" r:id="rId29"/>
    <p:sldId id="2383" r:id="rId30"/>
    <p:sldId id="2384" r:id="rId31"/>
    <p:sldId id="2385" r:id="rId32"/>
    <p:sldId id="2386" r:id="rId33"/>
    <p:sldId id="2387" r:id="rId34"/>
    <p:sldId id="2388" r:id="rId35"/>
    <p:sldId id="2389" r:id="rId36"/>
    <p:sldId id="1983" r:id="rId37"/>
    <p:sldId id="2305" r:id="rId38"/>
    <p:sldId id="2390" r:id="rId39"/>
    <p:sldId id="2391" r:id="rId40"/>
    <p:sldId id="2392" r:id="rId41"/>
    <p:sldId id="2393" r:id="rId42"/>
    <p:sldId id="1985" r:id="rId43"/>
    <p:sldId id="2321" r:id="rId44"/>
    <p:sldId id="2369" r:id="rId45"/>
    <p:sldId id="1827" r:id="rId46"/>
    <p:sldId id="2394" r:id="rId4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默认节" id="{F7D9BC9E-E552-4A6C-9AD8-0EF8E405EB1A}">
          <p14:sldIdLst>
            <p14:sldId id="1826"/>
            <p14:sldId id="2377"/>
          </p14:sldIdLst>
        </p14:section>
        <p14:section name="操作系统内存管理" id="{5E5F1898-E583-4F36-A16F-A1D41CA22C74}">
          <p14:sldIdLst>
            <p14:sldId id="1981"/>
            <p14:sldId id="2263"/>
            <p14:sldId id="2348"/>
            <p14:sldId id="2378"/>
            <p14:sldId id="2379"/>
            <p14:sldId id="2380"/>
            <p14:sldId id="2381"/>
          </p14:sldIdLst>
        </p14:section>
        <p14:section name="用户态密码软件实现" id="{AD5F34F8-CAF7-4829-9369-56CDA48AFA6E}">
          <p14:sldIdLst>
            <p14:sldId id="1982"/>
            <p14:sldId id="2314"/>
            <p14:sldId id="2257"/>
            <p14:sldId id="2383"/>
            <p14:sldId id="2384"/>
            <p14:sldId id="2385"/>
            <p14:sldId id="2386"/>
            <p14:sldId id="2387"/>
            <p14:sldId id="2388"/>
            <p14:sldId id="2389"/>
          </p14:sldIdLst>
        </p14:section>
        <p14:section name="内核态密码软件实现" id="{1E734D8F-D24E-4008-9A18-372D0C99EB9E}">
          <p14:sldIdLst>
            <p14:sldId id="1983"/>
            <p14:sldId id="2305"/>
            <p14:sldId id="2390"/>
            <p14:sldId id="2391"/>
            <p14:sldId id="2392"/>
            <p14:sldId id="2393"/>
          </p14:sldIdLst>
        </p14:section>
        <p14:section name="总结与作业" id="{B2ACB28A-0B7C-47FD-99FB-C1B4F9AFEB1F}">
          <p14:sldIdLst>
            <p14:sldId id="1985"/>
            <p14:sldId id="2321"/>
            <p14:sldId id="2369"/>
            <p14:sldId id="1827"/>
            <p14:sldId id="23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18" autoAdjust="0"/>
  </p:normalViewPr>
  <p:slideViewPr>
    <p:cSldViewPr snapToGrid="0">
      <p:cViewPr varScale="1">
        <p:scale>
          <a:sx n="88" d="100"/>
          <a:sy n="88" d="100"/>
        </p:scale>
        <p:origin x="843" y="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0" Type="http://schemas.openxmlformats.org/officeDocument/2006/relationships/slide" Target="slides/slide3.xml"/><Relationship Id="rId41"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50AD2-2F53-4D98-AFD8-1D19B0885E69}" type="datetimeFigureOut">
              <a:rPr lang="zh-CN" altLang="en-US" smtClean="0"/>
              <a:t>2024/3/26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82313-DA24-4EE7-A84B-835F2B209DEA}" type="slidenum">
              <a:rPr lang="zh-CN" altLang="en-US" smtClean="0"/>
              <a:t>‹#›</a:t>
            </a:fld>
            <a:endParaRPr lang="zh-CN" altLang="en-US"/>
          </a:p>
        </p:txBody>
      </p:sp>
    </p:spTree>
    <p:extLst>
      <p:ext uri="{BB962C8B-B14F-4D97-AF65-F5344CB8AC3E}">
        <p14:creationId xmlns:p14="http://schemas.microsoft.com/office/powerpoint/2010/main" val="1498086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7%BC%96%E7%A0%81/80092?fromModule=lemma_inlink"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10</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11</a:t>
            </a:fld>
            <a:endParaRPr lang="zh-CN" altLang="en-US" dirty="0"/>
          </a:p>
        </p:txBody>
      </p:sp>
    </p:spTree>
    <p:extLst>
      <p:ext uri="{BB962C8B-B14F-4D97-AF65-F5344CB8AC3E}">
        <p14:creationId xmlns:p14="http://schemas.microsoft.com/office/powerpoint/2010/main" val="337661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12</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ASN.1</a:t>
            </a:r>
            <a:r>
              <a:rPr lang="zh-CN" altLang="en-US" b="0" i="0" dirty="0">
                <a:solidFill>
                  <a:srgbClr val="333333"/>
                </a:solidFill>
                <a:effectLst/>
                <a:latin typeface="Helvetica Neue"/>
              </a:rPr>
              <a:t>是一种 </a:t>
            </a:r>
            <a:r>
              <a:rPr lang="en-US" altLang="zh-CN" b="0" i="0" dirty="0">
                <a:solidFill>
                  <a:srgbClr val="333333"/>
                </a:solidFill>
                <a:effectLst/>
                <a:latin typeface="Helvetica Neue"/>
              </a:rPr>
              <a:t>ISO/ITU-T </a:t>
            </a:r>
            <a:r>
              <a:rPr lang="zh-CN" altLang="en-US" b="0" i="0" dirty="0">
                <a:solidFill>
                  <a:srgbClr val="333333"/>
                </a:solidFill>
                <a:effectLst/>
                <a:latin typeface="Helvetica Neue"/>
              </a:rPr>
              <a:t>标准，描述了一种对数据进行表示、</a:t>
            </a:r>
            <a:r>
              <a:rPr lang="zh-CN" altLang="en-US" b="0" i="0" u="none" strike="noStrike" dirty="0">
                <a:solidFill>
                  <a:srgbClr val="136EC2"/>
                </a:solidFill>
                <a:effectLst/>
                <a:latin typeface="Helvetica Neue"/>
                <a:hlinkClick r:id="rId3"/>
              </a:rPr>
              <a:t>编码</a:t>
            </a:r>
            <a:r>
              <a:rPr lang="zh-CN" altLang="en-US" b="0" i="0" dirty="0">
                <a:solidFill>
                  <a:srgbClr val="333333"/>
                </a:solidFill>
                <a:effectLst/>
                <a:latin typeface="Helvetica Neue"/>
              </a:rPr>
              <a:t>、传输和解码的数据格式</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13</a:t>
            </a:fld>
            <a:endParaRPr lang="zh-CN" altLang="en-US"/>
          </a:p>
        </p:txBody>
      </p:sp>
    </p:spTree>
    <p:extLst>
      <p:ext uri="{BB962C8B-B14F-4D97-AF65-F5344CB8AC3E}">
        <p14:creationId xmlns:p14="http://schemas.microsoft.com/office/powerpoint/2010/main" val="2942141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The Public-Key Cryptography Standards</a:t>
            </a:r>
            <a:r>
              <a:rPr lang="zh-CN" altLang="en-US" b="0" i="0" dirty="0">
                <a:solidFill>
                  <a:srgbClr val="333333"/>
                </a:solidFill>
                <a:effectLst/>
                <a:latin typeface="Helvetica Neue"/>
              </a:rPr>
              <a:t>（</a:t>
            </a:r>
            <a:r>
              <a:rPr lang="en-US" altLang="zh-CN" b="0" i="0" dirty="0">
                <a:solidFill>
                  <a:srgbClr val="333333"/>
                </a:solidFill>
                <a:effectLst/>
                <a:latin typeface="Helvetica Neue"/>
              </a:rPr>
              <a:t>PKCS</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14</a:t>
            </a:fld>
            <a:endParaRPr lang="zh-CN" altLang="en-US"/>
          </a:p>
        </p:txBody>
      </p:sp>
    </p:spTree>
    <p:extLst>
      <p:ext uri="{BB962C8B-B14F-4D97-AF65-F5344CB8AC3E}">
        <p14:creationId xmlns:p14="http://schemas.microsoft.com/office/powerpoint/2010/main" val="257659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PEM</a:t>
            </a:r>
            <a:r>
              <a:rPr lang="zh-CN" altLang="en-US" dirty="0">
                <a:effectLst/>
              </a:rPr>
              <a:t>（</a:t>
            </a:r>
            <a:r>
              <a:rPr lang="en-US" altLang="zh-CN" dirty="0">
                <a:effectLst/>
              </a:rPr>
              <a:t>Privacy Enhanced Mail</a:t>
            </a:r>
            <a:r>
              <a:rPr lang="zh-CN" altLang="en-US" dirty="0">
                <a:effectLst/>
              </a:rPr>
              <a:t>）</a:t>
            </a:r>
            <a:endParaRPr lang="en-US" altLang="zh-CN" dirty="0"/>
          </a:p>
          <a:p>
            <a:r>
              <a:rPr lang="zh-CN" altLang="en-US" dirty="0"/>
              <a:t>密钥生成 </a:t>
            </a:r>
            <a:r>
              <a:rPr lang="en-US" altLang="zh-CN" dirty="0"/>
              <a:t>Crypto++</a:t>
            </a:r>
            <a:r>
              <a:rPr lang="zh-CN" altLang="en-US" dirty="0"/>
              <a:t>调用系统接口来生成密钥所需的随机数种子鉴于真随机数接口可能因缺少熵源而阻塞，</a:t>
            </a:r>
            <a:r>
              <a:rPr lang="en-US" altLang="zh-CN" dirty="0"/>
              <a:t>Crypto+</a:t>
            </a:r>
            <a:r>
              <a:rPr lang="zh-CN" altLang="en-US" dirty="0"/>
              <a:t>＋ 也允许使用系统伪随机数接口</a:t>
            </a:r>
            <a:endParaRPr lang="en-US" altLang="zh-CN" dirty="0"/>
          </a:p>
          <a:p>
            <a:r>
              <a:rPr lang="zh-CN" altLang="en-US" dirty="0"/>
              <a:t>密钥导入和导出</a:t>
            </a:r>
            <a:r>
              <a:rPr lang="en-US" altLang="zh-CN" dirty="0"/>
              <a:t>Crypto++ </a:t>
            </a:r>
            <a:r>
              <a:rPr lang="zh-CN" altLang="en-US" dirty="0"/>
              <a:t>提供</a:t>
            </a:r>
            <a:r>
              <a:rPr lang="en-US" altLang="zh-CN" dirty="0"/>
              <a:t>PEM </a:t>
            </a:r>
            <a:r>
              <a:rPr lang="zh-CN" altLang="en-US" dirty="0"/>
              <a:t>格式的密钥存储和导入</a:t>
            </a:r>
            <a:r>
              <a:rPr lang="en-US" altLang="zh-CN" dirty="0"/>
              <a:t>/ </a:t>
            </a:r>
            <a:r>
              <a:rPr lang="zh-CN" altLang="en-US" dirty="0"/>
              <a:t>导出功能，但没有像</a:t>
            </a:r>
            <a:r>
              <a:rPr lang="en-US" altLang="zh-CN" dirty="0" err="1"/>
              <a:t>OpenssL</a:t>
            </a:r>
            <a:r>
              <a:rPr lang="en-US" altLang="zh-CN" dirty="0"/>
              <a:t> </a:t>
            </a:r>
            <a:r>
              <a:rPr lang="zh-CN" altLang="en-US" dirty="0"/>
              <a:t>那样直接提供加密导入</a:t>
            </a:r>
            <a:r>
              <a:rPr lang="en-US" altLang="zh-CN" dirty="0"/>
              <a:t>/ </a:t>
            </a:r>
            <a:r>
              <a:rPr lang="zh-CN" altLang="en-US" dirty="0"/>
              <a:t>导出私钥的接口。但是，用户可以调用库中的密码原语自行实现使用口令加密的私钥导入</a:t>
            </a:r>
            <a:r>
              <a:rPr lang="en-US" altLang="zh-CN" dirty="0"/>
              <a:t>/</a:t>
            </a:r>
            <a:r>
              <a:rPr lang="zh-CN" altLang="en-US" dirty="0"/>
              <a:t>导出，也可以在编译库时导入第三方包来弥补这一功能。</a:t>
            </a:r>
            <a:endParaRPr lang="en-US" altLang="zh-CN" dirty="0"/>
          </a:p>
          <a:p>
            <a:r>
              <a:rPr lang="zh-CN" altLang="en-US" dirty="0"/>
              <a:t>密钥使用 </a:t>
            </a:r>
            <a:r>
              <a:rPr lang="en-US" altLang="zh-CN" dirty="0"/>
              <a:t>Crypto++</a:t>
            </a:r>
            <a:r>
              <a:rPr lang="zh-CN" altLang="en-US" dirty="0"/>
              <a:t>实现了自定义的安全内存块结构</a:t>
            </a:r>
            <a:r>
              <a:rPr lang="en-US" altLang="zh-CN" dirty="0"/>
              <a:t>(</a:t>
            </a:r>
            <a:r>
              <a:rPr lang="en-US" altLang="zh-CN" dirty="0" err="1"/>
              <a:t>SecBlock</a:t>
            </a:r>
            <a:r>
              <a:rPr lang="zh-CN" altLang="en-US" dirty="0"/>
              <a:t>、</a:t>
            </a:r>
            <a:r>
              <a:rPr lang="en-US" altLang="zh-CN" dirty="0" err="1"/>
              <a:t>SecByte</a:t>
            </a:r>
            <a:r>
              <a:rPr lang="en-US" altLang="zh-CN" dirty="0"/>
              <a:t> Block</a:t>
            </a:r>
            <a:r>
              <a:rPr lang="zh-CN" altLang="en-US" dirty="0"/>
              <a:t>、</a:t>
            </a:r>
            <a:r>
              <a:rPr lang="en-US" altLang="zh-CN" dirty="0" err="1"/>
              <a:t>SecWordBlock</a:t>
            </a:r>
            <a:r>
              <a:rPr lang="en-US" altLang="zh-CN" dirty="0"/>
              <a:t>)</a:t>
            </a:r>
            <a:r>
              <a:rPr lang="zh-CN" altLang="en-US" dirty="0"/>
              <a:t>，可以作为包括密钥、初始向量等敏感参数的存储空间，并且能够在其使用结束后进行可靠清除</a:t>
            </a:r>
            <a:endParaRPr lang="en-US" altLang="zh-CN" dirty="0"/>
          </a:p>
          <a:p>
            <a:r>
              <a:rPr lang="zh-CN" altLang="en-US" dirty="0"/>
              <a:t>密钥销毁</a:t>
            </a:r>
            <a:r>
              <a:rPr lang="en-US" altLang="zh-CN" dirty="0" err="1"/>
              <a:t>Cryptot</a:t>
            </a:r>
            <a:r>
              <a:rPr lang="zh-CN" altLang="en-US" dirty="0"/>
              <a:t>＋ 使用内联汇编和</a:t>
            </a:r>
            <a:r>
              <a:rPr lang="en-US" altLang="zh-CN" dirty="0"/>
              <a:t>memory </a:t>
            </a:r>
            <a:r>
              <a:rPr lang="zh-CN" altLang="en-US" dirty="0"/>
              <a:t>参数编写了一条不会被编译器优化掉的内存写人语句，制造内存屏障</a:t>
            </a:r>
            <a:r>
              <a:rPr lang="en-US" altLang="zh-CN" dirty="0"/>
              <a:t>(memory barrier)</a:t>
            </a:r>
            <a:r>
              <a:rPr lang="zh-CN" altLang="en-US" dirty="0"/>
              <a:t>，强行对指定内存区域进行覆盖写公达到密钥销毀的目的。汇编指令中的 </a:t>
            </a:r>
            <a:r>
              <a:rPr lang="en-US" altLang="zh-CN" dirty="0"/>
              <a:t>memory </a:t>
            </a:r>
            <a:r>
              <a:rPr lang="zh-CN" altLang="en-US" dirty="0"/>
              <a:t>关键字表示除了输人</a:t>
            </a:r>
            <a:r>
              <a:rPr lang="en-US" altLang="zh-CN" dirty="0"/>
              <a:t>/</a:t>
            </a:r>
            <a:r>
              <a:rPr lang="zh-CN" altLang="en-US" dirty="0"/>
              <a:t>输出参数之外，该指令还可能会读写某些未知的内存数据，所以编译器不会轻易将其优化、确保内存中的密钥数据销毀</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15</a:t>
            </a:fld>
            <a:endParaRPr lang="zh-CN" altLang="en-US"/>
          </a:p>
        </p:txBody>
      </p:sp>
    </p:spTree>
    <p:extLst>
      <p:ext uri="{BB962C8B-B14F-4D97-AF65-F5344CB8AC3E}">
        <p14:creationId xmlns:p14="http://schemas.microsoft.com/office/powerpoint/2010/main" val="3875768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密钥使用</a:t>
            </a:r>
            <a:endParaRPr lang="en-US" altLang="zh-CN" dirty="0"/>
          </a:p>
          <a:p>
            <a:r>
              <a:rPr lang="zh-CN" altLang="en-US" dirty="0"/>
              <a:t>与很多密码库类似，</a:t>
            </a:r>
            <a:r>
              <a:rPr lang="en-US" altLang="zh-CN" dirty="0" err="1"/>
              <a:t>Cryptib</a:t>
            </a:r>
            <a:r>
              <a:rPr lang="en-US" altLang="zh-CN" dirty="0"/>
              <a:t> </a:t>
            </a:r>
            <a:r>
              <a:rPr lang="zh-CN" altLang="en-US" dirty="0"/>
              <a:t>对密钥等敏感数据的内存进行集中管理，将敏感数据所在内存页锁死，禁止交换到硬盘中，即使调用者忘记了在最后进行内存清零操作，</a:t>
            </a:r>
            <a:r>
              <a:rPr lang="en-US" altLang="zh-CN" dirty="0" err="1"/>
              <a:t>Cryptlib</a:t>
            </a:r>
            <a:r>
              <a:rPr lang="en-US" altLang="zh-CN" dirty="0"/>
              <a:t> </a:t>
            </a:r>
            <a:r>
              <a:rPr lang="zh-CN" altLang="en-US" dirty="0"/>
              <a:t>也会在使用结束时自动擦除并释放安全内存。</a:t>
            </a:r>
            <a:endParaRPr lang="en-US" altLang="zh-CN" dirty="0"/>
          </a:p>
          <a:p>
            <a:r>
              <a:rPr lang="zh-CN" altLang="en-US" dirty="0"/>
              <a:t>密钥销毀 </a:t>
            </a:r>
            <a:r>
              <a:rPr lang="en-US" altLang="zh-CN" dirty="0" err="1"/>
              <a:t>Cryptlib</a:t>
            </a:r>
            <a:r>
              <a:rPr lang="en-US" altLang="zh-CN" dirty="0"/>
              <a:t> </a:t>
            </a:r>
            <a:r>
              <a:rPr lang="zh-CN" altLang="en-US" dirty="0"/>
              <a:t>优先使用操作系统和</a:t>
            </a:r>
            <a:r>
              <a:rPr lang="en-US" altLang="zh-CN" dirty="0"/>
              <a:t>C</a:t>
            </a:r>
            <a:r>
              <a:rPr lang="zh-CN" altLang="en-US" dirty="0"/>
              <a:t>语言标准提供的内存清理接口，包括</a:t>
            </a:r>
            <a:r>
              <a:rPr lang="en-US" altLang="zh-CN" dirty="0"/>
              <a:t>Windows #J SecureZeroMemoryC11 </a:t>
            </a:r>
            <a:r>
              <a:rPr lang="zh-CN" altLang="en-US" dirty="0"/>
              <a:t>的</a:t>
            </a:r>
            <a:r>
              <a:rPr lang="en-US" altLang="zh-CN" dirty="0" err="1"/>
              <a:t>memset</a:t>
            </a:r>
            <a:r>
              <a:rPr lang="en-US" altLang="zh-CN" dirty="0"/>
              <a:t>_ s (Linux</a:t>
            </a:r>
            <a:r>
              <a:rPr lang="zh-CN" altLang="en-US" dirty="0"/>
              <a:t>）和 </a:t>
            </a:r>
            <a:r>
              <a:rPr lang="en-US" altLang="zh-CN" dirty="0"/>
              <a:t>Linux</a:t>
            </a:r>
            <a:r>
              <a:rPr lang="zh-CN" altLang="en-US" dirty="0"/>
              <a:t>的 </a:t>
            </a:r>
            <a:r>
              <a:rPr lang="en-US" altLang="zh-CN" dirty="0"/>
              <a:t>explicit_ </a:t>
            </a:r>
            <a:r>
              <a:rPr lang="en-US" altLang="zh-CN" dirty="0" err="1"/>
              <a:t>bzero</a:t>
            </a:r>
            <a:r>
              <a:rPr lang="en-US" altLang="zh-CN" dirty="0"/>
              <a:t>,</a:t>
            </a:r>
            <a:r>
              <a:rPr lang="zh-CN" altLang="en-US" dirty="0"/>
              <a:t>如果上述接口都不可用，则改用普通的</a:t>
            </a:r>
            <a:r>
              <a:rPr lang="en-US" altLang="zh-CN" dirty="0" err="1"/>
              <a:t>memset</a:t>
            </a:r>
            <a:r>
              <a:rPr lang="en-US" altLang="zh-CN" dirty="0"/>
              <a:t> </a:t>
            </a:r>
            <a:r>
              <a:rPr lang="zh-CN" altLang="en-US" dirty="0"/>
              <a:t>西数（可能会被编译器优化、导致内存中的密钥数据没有被清除</a:t>
            </a:r>
            <a:r>
              <a:rPr lang="en-US" altLang="zh-CN" dirty="0"/>
              <a:t>)</a:t>
            </a:r>
            <a:r>
              <a:rPr lang="zh-CN" altLang="en-US" dirty="0"/>
              <a:t>。</a:t>
            </a:r>
            <a:r>
              <a:rPr lang="en-US" altLang="zh-CN" dirty="0"/>
              <a:t>4. </a:t>
            </a:r>
            <a:r>
              <a:rPr lang="en-US" altLang="zh-CN" dirty="0" err="1"/>
              <a:t>NettleNettle</a:t>
            </a:r>
            <a:r>
              <a:rPr lang="en-US" altLang="zh-CN" dirty="0"/>
              <a:t> </a:t>
            </a:r>
            <a:r>
              <a:rPr lang="zh-CN" altLang="en-US" dirty="0"/>
              <a:t>始于 </a:t>
            </a:r>
            <a:r>
              <a:rPr lang="en-US" altLang="zh-CN" dirty="0"/>
              <a:t>2001</a:t>
            </a:r>
            <a:r>
              <a:rPr lang="zh-CN" altLang="en-US" dirty="0"/>
              <a:t>年一个免费 </a:t>
            </a:r>
            <a:r>
              <a:rPr lang="en-US" altLang="zh-CN" dirty="0"/>
              <a:t>SSFv2 </a:t>
            </a:r>
            <a:r>
              <a:rPr lang="zh-CN" altLang="en-US" dirty="0"/>
              <a:t>协</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16</a:t>
            </a:fld>
            <a:endParaRPr lang="zh-CN" altLang="en-US"/>
          </a:p>
        </p:txBody>
      </p:sp>
    </p:spTree>
    <p:extLst>
      <p:ext uri="{BB962C8B-B14F-4D97-AF65-F5344CB8AC3E}">
        <p14:creationId xmlns:p14="http://schemas.microsoft.com/office/powerpoint/2010/main" val="1339472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密钥生成 密钥生 成所用的随机数发生器需要由外部传人，但随机数种子则需要调用者赋值，因而无法确保能够产生足熵的随机比特。</a:t>
            </a:r>
            <a:endParaRPr lang="en-US" altLang="zh-CN" dirty="0"/>
          </a:p>
          <a:p>
            <a:r>
              <a:rPr lang="zh-CN" altLang="en-US" dirty="0"/>
              <a:t>密钥导入和导出 </a:t>
            </a:r>
            <a:r>
              <a:rPr lang="en-US" altLang="zh-CN" dirty="0"/>
              <a:t>Nettle </a:t>
            </a:r>
            <a:r>
              <a:rPr lang="zh-CN" altLang="en-US" dirty="0"/>
              <a:t>借助</a:t>
            </a:r>
            <a:r>
              <a:rPr lang="en-US" altLang="zh-CN" dirty="0"/>
              <a:t>tools/</a:t>
            </a:r>
            <a:r>
              <a:rPr lang="en-US" altLang="zh-CN" dirty="0" err="1"/>
              <a:t>pkcsl-conv.e</a:t>
            </a:r>
            <a:r>
              <a:rPr lang="en-US" altLang="zh-CN" dirty="0"/>
              <a:t> </a:t>
            </a:r>
            <a:r>
              <a:rPr lang="zh-CN" altLang="en-US" dirty="0"/>
              <a:t>中的函数来完成 </a:t>
            </a:r>
            <a:r>
              <a:rPr lang="en-US" altLang="zh-CN" dirty="0"/>
              <a:t>PEM</a:t>
            </a:r>
            <a:r>
              <a:rPr lang="zh-CN" altLang="en-US" dirty="0"/>
              <a:t>格式密钥的导入、导出和存储，支持</a:t>
            </a:r>
            <a:r>
              <a:rPr lang="en-US" altLang="zh-CN" dirty="0"/>
              <a:t>PKCS#1 </a:t>
            </a:r>
            <a:r>
              <a:rPr lang="zh-CN" altLang="en-US" dirty="0"/>
              <a:t>格式的</a:t>
            </a:r>
            <a:r>
              <a:rPr lang="en-US" altLang="zh-CN" dirty="0"/>
              <a:t>RSA </a:t>
            </a:r>
            <a:r>
              <a:rPr lang="zh-CN" altLang="en-US" dirty="0"/>
              <a:t>密钥和兼容 </a:t>
            </a:r>
            <a:r>
              <a:rPr lang="en-US" altLang="zh-CN" dirty="0" err="1"/>
              <a:t>OpenSSI</a:t>
            </a:r>
            <a:r>
              <a:rPr lang="en-US" altLang="zh-CN" dirty="0"/>
              <a:t> </a:t>
            </a:r>
            <a:r>
              <a:rPr lang="zh-CN" altLang="en-US" dirty="0"/>
              <a:t>格式的 </a:t>
            </a:r>
            <a:r>
              <a:rPr lang="en-US" altLang="zh-CN" dirty="0"/>
              <a:t>DSA</a:t>
            </a:r>
            <a:r>
              <a:rPr lang="zh-CN" altLang="en-US" dirty="0"/>
              <a:t>密钥。</a:t>
            </a:r>
            <a:endParaRPr lang="en-US" altLang="zh-CN" dirty="0"/>
          </a:p>
          <a:p>
            <a:r>
              <a:rPr lang="zh-CN" altLang="en-US" dirty="0"/>
              <a:t> 密钥使用 </a:t>
            </a:r>
            <a:r>
              <a:rPr lang="en-US" altLang="zh-CN" dirty="0"/>
              <a:t>Nettle </a:t>
            </a:r>
            <a:r>
              <a:rPr lang="zh-CN" altLang="en-US" dirty="0"/>
              <a:t>并未对密钥子以特殊保护，例如，在结构体 </a:t>
            </a:r>
            <a:r>
              <a:rPr lang="en-US" altLang="zh-CN" dirty="0"/>
              <a:t>1sa_ private key </a:t>
            </a:r>
            <a:r>
              <a:rPr lang="zh-CN" altLang="en-US" dirty="0"/>
              <a:t>中，私钥</a:t>
            </a:r>
            <a:r>
              <a:rPr lang="en-US" altLang="zh-CN" dirty="0"/>
              <a:t>d</a:t>
            </a:r>
            <a:r>
              <a:rPr lang="zh-CN" altLang="en-US" dirty="0"/>
              <a:t>只是一个普通的 </a:t>
            </a:r>
            <a:r>
              <a:rPr lang="en-US" altLang="zh-CN" dirty="0"/>
              <a:t>GMP </a:t>
            </a:r>
            <a:r>
              <a:rPr lang="zh-CN" altLang="en-US" dirty="0"/>
              <a:t>大整数（</a:t>
            </a:r>
            <a:r>
              <a:rPr lang="en-US" altLang="zh-CN" dirty="0" err="1"/>
              <a:t>mpz_t</a:t>
            </a:r>
            <a:r>
              <a:rPr lang="zh-CN" altLang="en-US" dirty="0"/>
              <a:t>变量），与普通变量一样。</a:t>
            </a:r>
            <a:endParaRPr lang="en-US" altLang="zh-CN" dirty="0"/>
          </a:p>
          <a:p>
            <a:r>
              <a:rPr lang="zh-CN" altLang="en-US" dirty="0"/>
              <a:t> 密钥销毀 </a:t>
            </a:r>
            <a:r>
              <a:rPr lang="en-US" altLang="zh-CN" dirty="0" err="1"/>
              <a:t>Netle</a:t>
            </a:r>
            <a:r>
              <a:rPr lang="en-US" altLang="zh-CN" dirty="0"/>
              <a:t> </a:t>
            </a:r>
            <a:r>
              <a:rPr lang="zh-CN" altLang="en-US" dirty="0"/>
              <a:t>依赖 </a:t>
            </a:r>
            <a:r>
              <a:rPr lang="en-US" altLang="zh-CN" dirty="0"/>
              <a:t>GMP </a:t>
            </a:r>
            <a:r>
              <a:rPr lang="zh-CN" altLang="en-US" dirty="0"/>
              <a:t>库或其简化版（</a:t>
            </a:r>
            <a:r>
              <a:rPr lang="en-US" altLang="zh-CN" dirty="0"/>
              <a:t>mini-emp</a:t>
            </a:r>
            <a:r>
              <a:rPr lang="zh-CN" altLang="en-US" dirty="0"/>
              <a:t>）来完成大整数运算和内存管</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17</a:t>
            </a:fld>
            <a:endParaRPr lang="zh-CN" altLang="en-US"/>
          </a:p>
        </p:txBody>
      </p:sp>
    </p:spTree>
    <p:extLst>
      <p:ext uri="{BB962C8B-B14F-4D97-AF65-F5344CB8AC3E}">
        <p14:creationId xmlns:p14="http://schemas.microsoft.com/office/powerpoint/2010/main" val="2326527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333333"/>
                </a:solidFill>
                <a:effectLst/>
                <a:latin typeface="Helvetica Neue"/>
              </a:rPr>
              <a:t>GNU Privacy Guard</a:t>
            </a:r>
            <a:r>
              <a:rPr lang="zh-CN" altLang="en-US" b="0" i="0" dirty="0">
                <a:solidFill>
                  <a:srgbClr val="333333"/>
                </a:solidFill>
                <a:effectLst/>
                <a:latin typeface="Helvetica Neue"/>
              </a:rPr>
              <a:t>（</a:t>
            </a:r>
            <a:r>
              <a:rPr lang="en-US" altLang="zh-CN" b="1" i="0" dirty="0">
                <a:solidFill>
                  <a:srgbClr val="333333"/>
                </a:solidFill>
                <a:effectLst/>
                <a:latin typeface="Helvetica Neue"/>
              </a:rPr>
              <a:t>GnuPG</a:t>
            </a:r>
            <a:r>
              <a:rPr lang="zh-CN" altLang="en-US" b="0" i="0" dirty="0">
                <a:solidFill>
                  <a:srgbClr val="333333"/>
                </a:solidFill>
                <a:effectLst/>
                <a:latin typeface="Helvetica Neue"/>
              </a:rPr>
              <a:t>或</a:t>
            </a:r>
            <a:r>
              <a:rPr lang="en-US" altLang="zh-CN" b="1" i="0" dirty="0">
                <a:solidFill>
                  <a:srgbClr val="333333"/>
                </a:solidFill>
                <a:effectLst/>
                <a:latin typeface="Helvetica Neue"/>
              </a:rPr>
              <a:t>GPG</a:t>
            </a:r>
            <a:r>
              <a:rPr lang="zh-CN" altLang="en-US" b="0" i="0" dirty="0">
                <a:solidFill>
                  <a:srgbClr val="333333"/>
                </a:solidFill>
                <a:effectLst/>
                <a:latin typeface="Helvetica Neue"/>
              </a:rPr>
              <a:t>）是一种</a:t>
            </a:r>
            <a:r>
              <a:rPr lang="zh-CN" altLang="en-US" b="0" i="0" u="none" strike="noStrike" dirty="0">
                <a:solidFill>
                  <a:srgbClr val="136EC2"/>
                </a:solidFill>
                <a:effectLst/>
                <a:latin typeface="Helvetica Neue"/>
              </a:rPr>
              <a:t>加密</a:t>
            </a:r>
            <a:r>
              <a:rPr lang="zh-CN" altLang="en-US" b="0" i="0" dirty="0">
                <a:solidFill>
                  <a:srgbClr val="333333"/>
                </a:solidFill>
                <a:effectLst/>
                <a:latin typeface="Helvetica Neue"/>
              </a:rPr>
              <a:t>软件</a:t>
            </a:r>
            <a:endParaRPr lang="en-US" altLang="zh-CN" dirty="0"/>
          </a:p>
          <a:p>
            <a:endParaRPr lang="en-US" altLang="zh-CN" dirty="0"/>
          </a:p>
          <a:p>
            <a:r>
              <a:rPr lang="zh-CN" altLang="en-US" dirty="0"/>
              <a:t>通过调用系统真随机数服务或伪随机数服务（真随机数接口阳塞时调用）水完成熵源积累，进而产生络钥所需的随机比特。当用户从命令行调用 </a:t>
            </a:r>
            <a:r>
              <a:rPr lang="en-US" altLang="zh-CN" dirty="0"/>
              <a:t>GnuPG </a:t>
            </a:r>
            <a:r>
              <a:rPr lang="zh-CN" altLang="en-US" dirty="0"/>
              <a:t>来产生密钥时在生成密钥前一步，</a:t>
            </a:r>
            <a:r>
              <a:rPr lang="en-US" altLang="zh-CN" dirty="0"/>
              <a:t>GnuPG </a:t>
            </a:r>
            <a:r>
              <a:rPr lang="zh-CN" altLang="en-US" dirty="0"/>
              <a:t>会建议用户移动鼠标或敲击键盘来产生更多熵源。、</a:t>
            </a:r>
            <a:endParaRPr lang="en-US" altLang="zh-CN" dirty="0"/>
          </a:p>
          <a:p>
            <a:r>
              <a:rPr lang="zh-CN" altLang="en-US" dirty="0"/>
              <a:t>密钥导入和导出 作为</a:t>
            </a:r>
            <a:r>
              <a:rPr lang="en-US" altLang="zh-CN" dirty="0"/>
              <a:t>GnuPG </a:t>
            </a:r>
            <a:r>
              <a:rPr lang="zh-CN" altLang="en-US" dirty="0"/>
              <a:t>的人、𤘘</a:t>
            </a:r>
            <a:r>
              <a:rPr lang="en-US" altLang="zh-CN" dirty="0"/>
              <a:t>E-</a:t>
            </a:r>
            <a:r>
              <a:rPr lang="zh-CN" altLang="en-US" dirty="0"/>
              <a:t>个模块，</a:t>
            </a:r>
            <a:r>
              <a:rPr lang="en-US" altLang="zh-CN" dirty="0" err="1"/>
              <a:t>Libgcrypt</a:t>
            </a:r>
            <a:r>
              <a:rPr lang="en-US" altLang="zh-CN" dirty="0"/>
              <a:t> </a:t>
            </a:r>
            <a:r>
              <a:rPr lang="zh-CN" altLang="en-US" dirty="0"/>
              <a:t>本身不关注密钥的存储和导这些工作由 </a:t>
            </a:r>
            <a:r>
              <a:rPr lang="en-US" altLang="zh-CN" dirty="0"/>
              <a:t>GnuPG </a:t>
            </a:r>
            <a:r>
              <a:rPr lang="zh-CN" altLang="en-US" dirty="0"/>
              <a:t>下其他模块或工具（例如</a:t>
            </a:r>
            <a:r>
              <a:rPr lang="en-US" altLang="zh-CN" dirty="0"/>
              <a:t>agent/protect-tool)</a:t>
            </a:r>
            <a:r>
              <a:rPr lang="zh-CN" altLang="en-US" dirty="0"/>
              <a:t>帮助完成。</a:t>
            </a:r>
            <a:endParaRPr lang="en-US" altLang="zh-CN" dirty="0"/>
          </a:p>
          <a:p>
            <a:r>
              <a:rPr lang="zh-CN" altLang="en-US" dirty="0"/>
              <a:t>密钥使用 </a:t>
            </a:r>
            <a:r>
              <a:rPr lang="en-US" altLang="zh-CN" dirty="0" err="1"/>
              <a:t>Libgcrypt</a:t>
            </a:r>
            <a:r>
              <a:rPr lang="en-US" altLang="zh-CN" dirty="0"/>
              <a:t> </a:t>
            </a:r>
            <a:r>
              <a:rPr lang="zh-CN" altLang="en-US" dirty="0"/>
              <a:t>除了定义安全内存区域外，内部并没有特别注重密钥的运行安全。在私钥操作（如</a:t>
            </a:r>
            <a:r>
              <a:rPr lang="en-US" altLang="zh-CN" dirty="0" err="1"/>
              <a:t>rsasign</a:t>
            </a:r>
            <a:r>
              <a:rPr lang="zh-CN" altLang="en-US" dirty="0"/>
              <a:t>）中，需要把密钥从字符串形式的密钥参数解析到大整数结构中虽然操作结束时自动擦除了使用完毕的密钥，但外部传人的宇符串密钥参数需要由调用者自行擦除</a:t>
            </a:r>
            <a:endParaRPr lang="en-US" altLang="zh-CN" dirty="0"/>
          </a:p>
          <a:p>
            <a:r>
              <a:rPr lang="zh-CN" altLang="en-US" dirty="0"/>
              <a:t>密钥销毁</a:t>
            </a:r>
            <a:r>
              <a:rPr lang="en-US" altLang="zh-CN" dirty="0" err="1"/>
              <a:t>Libgcrypt</a:t>
            </a:r>
            <a:r>
              <a:rPr lang="en-US" altLang="zh-CN" dirty="0"/>
              <a:t> </a:t>
            </a:r>
            <a:r>
              <a:rPr lang="zh-CN" altLang="en-US" dirty="0"/>
              <a:t>优先使用 </a:t>
            </a:r>
            <a:r>
              <a:rPr lang="en-US" altLang="zh-CN" dirty="0"/>
              <a:t>explicit_ </a:t>
            </a:r>
            <a:r>
              <a:rPr lang="en-US" altLang="zh-CN" dirty="0" err="1"/>
              <a:t>memset</a:t>
            </a:r>
            <a:r>
              <a:rPr lang="en-US" altLang="zh-CN" dirty="0"/>
              <a:t> </a:t>
            </a:r>
            <a:r>
              <a:rPr lang="zh-CN" altLang="en-US" dirty="0"/>
              <a:t>方法，如果该方法不可用，则转而使用</a:t>
            </a:r>
            <a:r>
              <a:rPr lang="en-US" altLang="zh-CN" dirty="0"/>
              <a:t>volatile </a:t>
            </a:r>
            <a:r>
              <a:rPr lang="zh-CN" altLang="en-US" dirty="0"/>
              <a:t>数据指针来搽除内存数据。</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18</a:t>
            </a:fld>
            <a:endParaRPr lang="zh-CN" altLang="en-US"/>
          </a:p>
        </p:txBody>
      </p:sp>
    </p:spTree>
    <p:extLst>
      <p:ext uri="{BB962C8B-B14F-4D97-AF65-F5344CB8AC3E}">
        <p14:creationId xmlns:p14="http://schemas.microsoft.com/office/powerpoint/2010/main" val="1222743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20</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extLst>
      <p:ext uri="{BB962C8B-B14F-4D97-AF65-F5344CB8AC3E}">
        <p14:creationId xmlns:p14="http://schemas.microsoft.com/office/powerpoint/2010/main" val="59266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21</a:t>
            </a:fld>
            <a:endParaRPr lang="zh-CN" altLang="en-US" dirty="0"/>
          </a:p>
        </p:txBody>
      </p:sp>
    </p:spTree>
    <p:extLst>
      <p:ext uri="{BB962C8B-B14F-4D97-AF65-F5344CB8AC3E}">
        <p14:creationId xmlns:p14="http://schemas.microsoft.com/office/powerpoint/2010/main" val="1778421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用户态程序使用内核态密码服务的好处：</a:t>
            </a:r>
            <a:endParaRPr lang="en-US" altLang="zh-CN" dirty="0"/>
          </a:p>
          <a:p>
            <a:pPr marL="228600" indent="-228600">
              <a:buAutoNum type="arabicPeriod"/>
            </a:pPr>
            <a:r>
              <a:rPr lang="zh-CN" altLang="en-US" dirty="0"/>
              <a:t>敏感数据传入内核空间，删除用户态敏感数据，降低泄露风险；</a:t>
            </a:r>
            <a:endParaRPr lang="en-US" altLang="zh-CN" dirty="0"/>
          </a:p>
          <a:p>
            <a:pPr marL="228600" indent="-228600">
              <a:buAutoNum type="arabicPeriod"/>
            </a:pPr>
            <a:r>
              <a:rPr lang="zh-CN" altLang="en-US" dirty="0"/>
              <a:t>避免用户态占用过多内存空间，对资源受限情况尤其有意义</a:t>
            </a:r>
            <a:endParaRPr lang="en-US" altLang="zh-CN"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25</a:t>
            </a:fld>
            <a:endParaRPr lang="zh-CN" altLang="en-US"/>
          </a:p>
        </p:txBody>
      </p:sp>
    </p:spTree>
    <p:extLst>
      <p:ext uri="{BB962C8B-B14F-4D97-AF65-F5344CB8AC3E}">
        <p14:creationId xmlns:p14="http://schemas.microsoft.com/office/powerpoint/2010/main" val="2313282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26</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27</a:t>
            </a:fld>
            <a:endParaRPr lang="zh-CN" altLang="en-US" dirty="0"/>
          </a:p>
        </p:txBody>
      </p:sp>
    </p:spTree>
    <p:extLst>
      <p:ext uri="{BB962C8B-B14F-4D97-AF65-F5344CB8AC3E}">
        <p14:creationId xmlns:p14="http://schemas.microsoft.com/office/powerpoint/2010/main" val="4140537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28</a:t>
            </a:fld>
            <a:endParaRPr lang="zh-CN" altLang="en-US" dirty="0"/>
          </a:p>
        </p:txBody>
      </p:sp>
    </p:spTree>
    <p:extLst>
      <p:ext uri="{BB962C8B-B14F-4D97-AF65-F5344CB8AC3E}">
        <p14:creationId xmlns:p14="http://schemas.microsoft.com/office/powerpoint/2010/main" val="187525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29</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30</a:t>
            </a:fld>
            <a:endParaRPr lang="zh-CN" altLang="en-US" dirty="0"/>
          </a:p>
        </p:txBody>
      </p:sp>
    </p:spTree>
    <p:extLst>
      <p:ext uri="{BB962C8B-B14F-4D97-AF65-F5344CB8AC3E}">
        <p14:creationId xmlns:p14="http://schemas.microsoft.com/office/powerpoint/2010/main" val="683735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4CA614B-1A48-427C-8A75-8AC7165C7BC6}"/>
              </a:ext>
            </a:extLst>
          </p:cNvPr>
          <p:cNvSpPr>
            <a:spLocks noGrp="1"/>
          </p:cNvSpPr>
          <p:nvPr>
            <p:ph type="body" idx="1"/>
          </p:nvPr>
        </p:nvSpPr>
        <p:spPr/>
        <p:txBody>
          <a:bodyPr/>
          <a:lstStyle/>
          <a:p>
            <a:r>
              <a:rPr lang="zh-CN" altLang="en-US" spc="300" dirty="0">
                <a:solidFill>
                  <a:srgbClr val="000000">
                    <a:lumMod val="85000"/>
                    <a:lumOff val="15000"/>
                  </a:srgbClr>
                </a:solidFill>
                <a:latin typeface="微软雅黑" panose="020B0503020204020204" pitchFamily="34" charset="-122"/>
                <a:ea typeface="微软雅黑" panose="020B0503020204020204" pitchFamily="34" charset="-122"/>
              </a:rPr>
              <a:t>执行任意指令、访问处理器寄存器、访问任意设备、读写任意内存地址</a:t>
            </a:r>
            <a:endParaRPr lang="en-US" altLang="zh-CN" spc="300" dirty="0">
              <a:solidFill>
                <a:srgbClr val="000000">
                  <a:lumMod val="85000"/>
                  <a:lumOff val="15000"/>
                </a:srgbClr>
              </a:solidFill>
              <a:latin typeface="微软雅黑" panose="020B0503020204020204" pitchFamily="34" charset="-122"/>
              <a:ea typeface="微软雅黑" panose="020B0503020204020204" pitchFamily="34" charset="-122"/>
            </a:endParaRPr>
          </a:p>
          <a:p>
            <a:r>
              <a:rPr lang="en-US" altLang="zh-CN" dirty="0"/>
              <a:t>1</a:t>
            </a:r>
            <a:r>
              <a:rPr lang="zh-CN" altLang="en-US" dirty="0"/>
              <a:t>）系统调用。系统调用是操作系统提供给用户程序的接口，应用程序可以主动调用系统调用来切换到内核态。系统调用完成指定的功能，并将执行结果返回给调用者，这样可以防止用户态应用程序随意访问硬件资源。</a:t>
            </a:r>
            <a:endParaRPr lang="en-US" altLang="zh-CN" dirty="0"/>
          </a:p>
          <a:p>
            <a:r>
              <a:rPr lang="en-US" altLang="zh-CN" dirty="0"/>
              <a:t>2</a:t>
            </a:r>
            <a:r>
              <a:rPr lang="zh-CN" altLang="en-US" dirty="0"/>
              <a:t>）异常事件。当处理器正在执行运行在用户态的程序时，若突然发生某些预先不可知的异常事件，就会触发从当前用户态的进程转问内核态执行相关的异常处理事件，典型的如缺页异常。</a:t>
            </a:r>
            <a:endParaRPr lang="en-US" altLang="zh-CN" dirty="0"/>
          </a:p>
          <a:p>
            <a:r>
              <a:rPr lang="en-US" altLang="zh-CN" dirty="0"/>
              <a:t>3</a:t>
            </a:r>
            <a:r>
              <a:rPr lang="zh-CN" altLang="en-US" dirty="0"/>
              <a:t>）外围设备中断。当外围设备完成用户的请求操作后，会向处理器发出中断信号，时处理器就会暂停执行下一条即将执行的指令，转去执行中断信号对应的处理程序。如果先前执行的指令来自用户态，则自然就发生从用户态到内核态的转换</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系统需保证用户态进程访问资源互相不受影响，即实现用户态进程隔离。进程隔离是为了保护操作系统中的进程互不干扰而设计的一组不同的硬件和软件技术，便于操作系统内核更好地控制程序对资源的申请和使用，控制进程可访问资源的范围并且限进程异常后影响的范围，防止其他进程非法读取和写入进程资源。操作系统必需提供足够安全的隔离机制来保证密码软件的密钥不被同一设备上运行的其他进程非法获取。</a:t>
            </a: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a:t>
            </a:fld>
            <a:endParaRPr lang="zh-CN" altLang="en-US" dirty="0"/>
          </a:p>
        </p:txBody>
      </p:sp>
    </p:spTree>
    <p:extLst>
      <p:ext uri="{BB962C8B-B14F-4D97-AF65-F5344CB8AC3E}">
        <p14:creationId xmlns:p14="http://schemas.microsoft.com/office/powerpoint/2010/main" val="3320751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直接物理寻址的方式虽然简单高效，但不能保证操作系统调度的进程资源的隔离性，甚至系统无法将单个任务崩溃造成的影响控制在此任务之内，所以整个系统的安全性和稳定性都非常低。而且，单个进程能够访问的地址空间只是内存空间的一部分，编译生成的程序需要预先知道运行的物理地址范围，才能够生成执行的代码。这就要求开发人员根据不同的内存硬件配置情况来编译程序。为此，操作系统引人了进程的虛拟地址（</a:t>
            </a:r>
            <a:r>
              <a:rPr lang="en-US" altLang="zh-CN" dirty="0"/>
              <a:t>virtual address)</a:t>
            </a:r>
            <a:r>
              <a:rPr lang="zh-CN" altLang="en-US" dirty="0"/>
              <a:t> 到内存的物理地址 </a:t>
            </a:r>
            <a:r>
              <a:rPr lang="en-US" altLang="zh-CN" dirty="0"/>
              <a:t>(physical address</a:t>
            </a:r>
            <a:r>
              <a:rPr lang="zh-CN" altLang="en-US" dirty="0"/>
              <a:t>）的地址转换。实际上，虚拟地址更多的时候作为操作系统的术语，对于 </a:t>
            </a:r>
            <a:r>
              <a:rPr lang="en-US" altLang="zh-CN" dirty="0"/>
              <a:t>Intel </a:t>
            </a:r>
            <a:r>
              <a:rPr lang="zh-CN" altLang="en-US" dirty="0"/>
              <a:t>处理器而言，在手册中并没有虚拟地址的概念，而是分别采用了逻辑地址 </a:t>
            </a:r>
            <a:r>
              <a:rPr lang="en-US" altLang="zh-CN" dirty="0"/>
              <a:t>(logic address)</a:t>
            </a:r>
            <a:r>
              <a:rPr lang="zh-CN" altLang="en-US" dirty="0"/>
              <a:t>和线性地址 </a:t>
            </a:r>
            <a:r>
              <a:rPr lang="en-US" altLang="zh-CN" dirty="0"/>
              <a:t>(linear address)</a:t>
            </a:r>
            <a:r>
              <a:rPr lang="zh-CN" altLang="en-US" dirty="0"/>
              <a:t>这两个术语，</a:t>
            </a:r>
            <a:r>
              <a:rPr lang="en-US" altLang="zh-CN" dirty="0"/>
              <a:t>1</a:t>
            </a:r>
            <a:r>
              <a:rPr lang="zh-CN" altLang="en-US" dirty="0"/>
              <a:t>）逻辑地址可以看作源程序在经过编译后生成的目标程序可以访问的地址的限定范围，每个逻辑地址都是由段选择符（</a:t>
            </a:r>
            <a:r>
              <a:rPr lang="en-US" altLang="zh-CN" dirty="0"/>
              <a:t>segment selector</a:t>
            </a:r>
            <a:r>
              <a:rPr lang="zh-CN" altLang="en-US" dirty="0"/>
              <a:t>）和段偏移量（</a:t>
            </a:r>
            <a:r>
              <a:rPr lang="en-US" altLang="zh-CN" dirty="0"/>
              <a:t>offset</a:t>
            </a:r>
            <a:r>
              <a:rPr lang="zh-CN" altLang="en-US" dirty="0"/>
              <a:t>）组成的，偏移量表示距离段起始位置的距离。</a:t>
            </a:r>
            <a:r>
              <a:rPr lang="en-US" altLang="zh-CN" dirty="0"/>
              <a:t>2</a:t>
            </a:r>
            <a:r>
              <a:rPr lang="zh-CN" altLang="en-US" dirty="0"/>
              <a:t>）逻辑地址通过分段机制可以转换成线性地址，线性地址空间是一大块连续的地址空间，线性地址通过分页机制最终转换为物理地址不产生混淆</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6</a:t>
            </a:fld>
            <a:endParaRPr lang="zh-CN" altLang="en-US"/>
          </a:p>
        </p:txBody>
      </p:sp>
    </p:spTree>
    <p:extLst>
      <p:ext uri="{BB962C8B-B14F-4D97-AF65-F5344CB8AC3E}">
        <p14:creationId xmlns:p14="http://schemas.microsoft.com/office/powerpoint/2010/main" val="4238649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描述符字段数据结构大小为</a:t>
            </a:r>
            <a:r>
              <a:rPr lang="en-US" altLang="zh-CN" dirty="0"/>
              <a:t>8</a:t>
            </a:r>
            <a:r>
              <a:rPr lang="zh-CN" altLang="en-US" dirty="0"/>
              <a:t>字节，存放在全局描述符表 </a:t>
            </a:r>
            <a:r>
              <a:rPr lang="en-US" altLang="zh-CN" dirty="0"/>
              <a:t>(Global Descriptor Table, GDT)</a:t>
            </a:r>
            <a:r>
              <a:rPr lang="zh-CN" altLang="en-US" dirty="0"/>
              <a:t>和局部描述符表</a:t>
            </a:r>
            <a:r>
              <a:rPr lang="en-US" altLang="zh-CN" dirty="0"/>
              <a:t>(Local Descriptor Table</a:t>
            </a:r>
            <a:r>
              <a:rPr lang="zh-CN" altLang="en-US" dirty="0"/>
              <a:t>， </a:t>
            </a:r>
            <a:r>
              <a:rPr lang="en-US" altLang="zh-CN" dirty="0"/>
              <a:t>LDT</a:t>
            </a:r>
            <a:r>
              <a:rPr lang="zh-CN" altLang="en-US" dirty="0"/>
              <a:t>） 中。</a:t>
            </a:r>
            <a:r>
              <a:rPr lang="en-US" altLang="zh-CN" dirty="0"/>
              <a:t>GDT</a:t>
            </a:r>
            <a:r>
              <a:rPr lang="zh-CN" altLang="en-US" dirty="0"/>
              <a:t>在内存中的地址和大小存放在</a:t>
            </a:r>
            <a:r>
              <a:rPr lang="en-US" altLang="zh-CN" dirty="0"/>
              <a:t>GDTR </a:t>
            </a:r>
            <a:r>
              <a:rPr lang="zh-CN" altLang="en-US" dirty="0"/>
              <a:t>控制寄存器中，当前正在使用的 </a:t>
            </a:r>
            <a:r>
              <a:rPr lang="en-US" altLang="zh-CN" dirty="0"/>
              <a:t>LDT </a:t>
            </a:r>
            <a:r>
              <a:rPr lang="zh-CN" altLang="en-US" dirty="0"/>
              <a:t>地址和大小存放在</a:t>
            </a:r>
            <a:r>
              <a:rPr lang="en-US" altLang="zh-CN" dirty="0"/>
              <a:t>LDTR </a:t>
            </a:r>
            <a:r>
              <a:rPr lang="zh-CN" altLang="en-US" dirty="0"/>
              <a:t>控制寄存器中。段选择符包括</a:t>
            </a:r>
            <a:r>
              <a:rPr lang="en-US" altLang="zh-CN" dirty="0"/>
              <a:t>3</a:t>
            </a:r>
            <a:r>
              <a:rPr lang="zh-CN" altLang="en-US" dirty="0"/>
              <a:t>个字段，</a:t>
            </a:r>
            <a:endParaRPr lang="en-US" altLang="zh-CN" dirty="0"/>
          </a:p>
          <a:p>
            <a:r>
              <a:rPr lang="zh-CN" altLang="en-US" dirty="0"/>
              <a:t>分别是：</a:t>
            </a:r>
            <a:r>
              <a:rPr lang="en-US" altLang="zh-CN" dirty="0"/>
              <a:t>1</a:t>
            </a:r>
            <a:r>
              <a:rPr lang="zh-CN" altLang="en-US" dirty="0"/>
              <a:t>）</a:t>
            </a:r>
            <a:r>
              <a:rPr lang="en-US" altLang="zh-CN" dirty="0"/>
              <a:t>2 </a:t>
            </a:r>
            <a:r>
              <a:rPr lang="zh-CN" altLang="en-US" dirty="0"/>
              <a:t>位的请求特权级（</a:t>
            </a:r>
            <a:r>
              <a:rPr lang="en-US" altLang="zh-CN" dirty="0"/>
              <a:t>Requested Privilege Level</a:t>
            </a:r>
            <a:r>
              <a:rPr lang="zh-CN" altLang="en-US" dirty="0"/>
              <a:t>， </a:t>
            </a:r>
            <a:r>
              <a:rPr lang="en-US" altLang="zh-CN" dirty="0"/>
              <a:t>RPL) </a:t>
            </a:r>
            <a:r>
              <a:rPr lang="zh-CN" altLang="en-US" dirty="0"/>
              <a:t>字段：表示请求的特权级。用</a:t>
            </a:r>
            <a:r>
              <a:rPr lang="en-US" altLang="zh-CN" dirty="0"/>
              <a:t>0~3 </a:t>
            </a:r>
            <a:r>
              <a:rPr lang="zh-CN" altLang="en-US" dirty="0"/>
              <a:t>表示，</a:t>
            </a:r>
            <a:r>
              <a:rPr lang="en-US" altLang="zh-CN" dirty="0"/>
              <a:t>0</a:t>
            </a:r>
            <a:r>
              <a:rPr lang="zh-CN" altLang="en-US" dirty="0"/>
              <a:t>表示最高特权级，即内核态；</a:t>
            </a:r>
            <a:r>
              <a:rPr lang="en-US" altLang="zh-CN" dirty="0"/>
              <a:t>3</a:t>
            </a:r>
            <a:r>
              <a:rPr lang="zh-CN" altLang="en-US" dirty="0"/>
              <a:t>表示最低特权级，即用户态</a:t>
            </a:r>
            <a:endParaRPr lang="en-US" altLang="zh-CN" dirty="0"/>
          </a:p>
          <a:p>
            <a:r>
              <a:rPr lang="en-US" altLang="zh-CN" dirty="0"/>
              <a:t>2</a:t>
            </a:r>
            <a:r>
              <a:rPr lang="zh-CN" altLang="en-US" dirty="0"/>
              <a:t>）</a:t>
            </a:r>
            <a:r>
              <a:rPr lang="en-US" altLang="zh-CN" dirty="0"/>
              <a:t>1</a:t>
            </a:r>
            <a:r>
              <a:rPr lang="zh-CN" altLang="en-US" dirty="0"/>
              <a:t>位的表指示符 </a:t>
            </a:r>
            <a:r>
              <a:rPr lang="en-US" altLang="zh-CN" dirty="0"/>
              <a:t>(Table Indicator) </a:t>
            </a:r>
            <a:r>
              <a:rPr lang="zh-CN" altLang="en-US" dirty="0"/>
              <a:t>字段：表示段描述符在 </a:t>
            </a:r>
            <a:r>
              <a:rPr lang="en-US" altLang="zh-CN" dirty="0"/>
              <a:t>GDT </a:t>
            </a:r>
            <a:r>
              <a:rPr lang="zh-CN" altLang="en-US" dirty="0"/>
              <a:t>还是</a:t>
            </a:r>
            <a:r>
              <a:rPr lang="en-US" altLang="zh-CN" dirty="0"/>
              <a:t>LDT</a:t>
            </a:r>
            <a:r>
              <a:rPr lang="zh-CN" altLang="en-US" dirty="0"/>
              <a:t>中。</a:t>
            </a:r>
            <a:endParaRPr lang="en-US" altLang="zh-CN" dirty="0"/>
          </a:p>
          <a:p>
            <a:r>
              <a:rPr lang="en-US" altLang="zh-CN" dirty="0"/>
              <a:t>3</a:t>
            </a:r>
            <a:r>
              <a:rPr lang="zh-CN" altLang="en-US" dirty="0"/>
              <a:t>）</a:t>
            </a:r>
            <a:r>
              <a:rPr lang="en-US" altLang="zh-CN" dirty="0"/>
              <a:t>13 </a:t>
            </a:r>
            <a:r>
              <a:rPr lang="zh-CN" altLang="en-US" dirty="0"/>
              <a:t>位的索引</a:t>
            </a:r>
            <a:r>
              <a:rPr lang="en-US" altLang="zh-CN" dirty="0"/>
              <a:t>(index</a:t>
            </a:r>
            <a:r>
              <a:rPr lang="zh-CN" altLang="en-US" dirty="0"/>
              <a:t>）字段：表示在 </a:t>
            </a:r>
            <a:r>
              <a:rPr lang="en-US" altLang="zh-CN" dirty="0"/>
              <a:t>GDT </a:t>
            </a:r>
            <a:r>
              <a:rPr lang="zh-CN" altLang="en-US" dirty="0"/>
              <a:t>或者 </a:t>
            </a:r>
            <a:r>
              <a:rPr lang="en-US" altLang="zh-CN" dirty="0"/>
              <a:t>LDT </a:t>
            </a:r>
            <a:r>
              <a:rPr lang="zh-CN" altLang="en-US" dirty="0"/>
              <a:t>中的相应段描述符的入口。</a:t>
            </a:r>
            <a:endParaRPr lang="en-US" altLang="zh-CN" dirty="0"/>
          </a:p>
          <a:p>
            <a:r>
              <a:rPr lang="zh-CN" altLang="en-US" dirty="0"/>
              <a:t>分段机制将基于段的逻辑地址转换为线性地址，除了必要的段基址和段内最大偏移量，还需要一些额外信息，例如段类型和存取权限。所以，每个段还用一个段描述符</a:t>
            </a:r>
            <a:r>
              <a:rPr lang="en-US" altLang="zh-CN" dirty="0"/>
              <a:t>(segment descriptor</a:t>
            </a:r>
            <a:r>
              <a:rPr lang="zh-CN" altLang="en-US" dirty="0"/>
              <a:t>） 来表示，段描述符共</a:t>
            </a:r>
            <a:r>
              <a:rPr lang="en-US" altLang="zh-CN" dirty="0"/>
              <a:t>8</a:t>
            </a:r>
            <a:r>
              <a:rPr lang="zh-CN" altLang="en-US" dirty="0"/>
              <a:t>字节，其中比较重要的字段包括</a:t>
            </a:r>
            <a:endParaRPr lang="en-US" altLang="zh-CN" dirty="0"/>
          </a:p>
          <a:p>
            <a:r>
              <a:rPr lang="en-US" altLang="zh-CN" dirty="0"/>
              <a:t>1</a:t>
            </a:r>
            <a:r>
              <a:rPr lang="zh-CN" altLang="en-US" dirty="0"/>
              <a:t>）</a:t>
            </a:r>
            <a:r>
              <a:rPr lang="en-US" altLang="zh-CN" dirty="0"/>
              <a:t>32</a:t>
            </a:r>
            <a:r>
              <a:rPr lang="zh-CN" altLang="en-US" dirty="0"/>
              <a:t>位的基地址（</a:t>
            </a:r>
            <a:r>
              <a:rPr lang="en-US" altLang="zh-CN" dirty="0"/>
              <a:t>base address)</a:t>
            </a:r>
            <a:r>
              <a:rPr lang="zh-CN" altLang="en-US" dirty="0"/>
              <a:t>字段，表示线性地址中段的起始地址。</a:t>
            </a:r>
            <a:endParaRPr lang="en-US" altLang="zh-CN" dirty="0"/>
          </a:p>
          <a:p>
            <a:r>
              <a:rPr lang="en-US" altLang="zh-CN" dirty="0"/>
              <a:t>2</a:t>
            </a:r>
            <a:r>
              <a:rPr lang="zh-CN" altLang="en-US" dirty="0"/>
              <a:t>）</a:t>
            </a:r>
            <a:r>
              <a:rPr lang="en-US" altLang="zh-CN" dirty="0"/>
              <a:t>20</a:t>
            </a:r>
            <a:r>
              <a:rPr lang="zh-CN" altLang="en-US" dirty="0"/>
              <a:t>位的段限制 </a:t>
            </a:r>
            <a:r>
              <a:rPr lang="en-US" altLang="zh-CN" dirty="0"/>
              <a:t>(segment limit</a:t>
            </a:r>
            <a:r>
              <a:rPr lang="zh-CN" altLang="en-US" dirty="0"/>
              <a:t>）字段，表示该段的大小。</a:t>
            </a:r>
            <a:endParaRPr lang="en-US" altLang="zh-CN" dirty="0"/>
          </a:p>
          <a:p>
            <a:r>
              <a:rPr lang="en-US" altLang="zh-CN" dirty="0"/>
              <a:t>3</a:t>
            </a:r>
            <a:r>
              <a:rPr lang="zh-CN" altLang="en-US" dirty="0"/>
              <a:t>）</a:t>
            </a:r>
            <a:r>
              <a:rPr lang="en-US" altLang="zh-CN" dirty="0"/>
              <a:t>1</a:t>
            </a:r>
            <a:r>
              <a:rPr lang="zh-CN" altLang="en-US" dirty="0"/>
              <a:t>位的粒度 </a:t>
            </a:r>
            <a:r>
              <a:rPr lang="en-US" altLang="zh-CN" dirty="0"/>
              <a:t>(granularity)</a:t>
            </a:r>
            <a:r>
              <a:rPr lang="zh-CN" altLang="en-US" dirty="0"/>
              <a:t>字段，表示段限制字段是以字节为单位还是以 </a:t>
            </a:r>
            <a:r>
              <a:rPr lang="en-US" altLang="zh-CN" dirty="0"/>
              <a:t>4KB </a:t>
            </a:r>
            <a:r>
              <a:rPr lang="zh-CN" altLang="en-US" dirty="0"/>
              <a:t>为单位。</a:t>
            </a:r>
            <a:endParaRPr lang="en-US" altLang="zh-CN" dirty="0"/>
          </a:p>
          <a:p>
            <a:r>
              <a:rPr lang="en-US" altLang="zh-CN" dirty="0"/>
              <a:t>4</a:t>
            </a:r>
            <a:r>
              <a:rPr lang="zh-CN" altLang="en-US" dirty="0"/>
              <a:t>）</a:t>
            </a:r>
            <a:r>
              <a:rPr lang="en-US" altLang="zh-CN" dirty="0"/>
              <a:t>1</a:t>
            </a:r>
            <a:r>
              <a:rPr lang="zh-CN" altLang="en-US" dirty="0"/>
              <a:t>位的描述符类型 </a:t>
            </a:r>
            <a:r>
              <a:rPr lang="en-US" altLang="zh-CN" dirty="0"/>
              <a:t>(descriptor type</a:t>
            </a:r>
            <a:r>
              <a:rPr lang="zh-CN" altLang="en-US" dirty="0"/>
              <a:t>）字段，表示该描述符是系统段还是普通的代码段</a:t>
            </a:r>
            <a:r>
              <a:rPr lang="en-US" altLang="zh-CN" dirty="0"/>
              <a:t>/</a:t>
            </a:r>
            <a:r>
              <a:rPr lang="zh-CN" altLang="en-US" dirty="0"/>
              <a:t>数据段。</a:t>
            </a:r>
            <a:endParaRPr lang="en-US" altLang="zh-CN" dirty="0"/>
          </a:p>
          <a:p>
            <a:r>
              <a:rPr lang="en-US" altLang="zh-CN" dirty="0"/>
              <a:t>5</a:t>
            </a:r>
            <a:r>
              <a:rPr lang="zh-CN" altLang="en-US" dirty="0"/>
              <a:t>）</a:t>
            </a:r>
            <a:r>
              <a:rPr lang="en-US" altLang="zh-CN" dirty="0"/>
              <a:t>4</a:t>
            </a:r>
            <a:r>
              <a:rPr lang="zh-CN" altLang="en-US" dirty="0"/>
              <a:t>位的段类型字段，表示段的类型、是否可读写以及地址增长方向</a:t>
            </a:r>
            <a:endParaRPr lang="en-US" altLang="zh-CN" dirty="0"/>
          </a:p>
          <a:p>
            <a:r>
              <a:rPr lang="en-US" altLang="zh-CN" dirty="0"/>
              <a:t>6</a:t>
            </a:r>
            <a:r>
              <a:rPr lang="zh-CN" altLang="en-US" dirty="0"/>
              <a:t>）</a:t>
            </a:r>
            <a:r>
              <a:rPr lang="en-US" altLang="zh-CN" dirty="0"/>
              <a:t>2</a:t>
            </a:r>
            <a:r>
              <a:rPr lang="zh-CN" altLang="en-US" dirty="0"/>
              <a:t>位的描述符特权级（</a:t>
            </a:r>
            <a:r>
              <a:rPr lang="en-US" altLang="zh-CN" dirty="0"/>
              <a:t>Descriptor Privilege Level</a:t>
            </a:r>
            <a:r>
              <a:rPr lang="zh-CN" altLang="en-US" dirty="0"/>
              <a:t>，</a:t>
            </a:r>
            <a:r>
              <a:rPr lang="en-US" altLang="zh-CN" dirty="0"/>
              <a:t>DPL</a:t>
            </a:r>
            <a:r>
              <a:rPr lang="zh-CN" altLang="en-US" dirty="0"/>
              <a:t>）字段，表示访问这个段所要求的最低特权级</a:t>
            </a:r>
            <a:endParaRPr lang="en-US" altLang="zh-CN" dirty="0"/>
          </a:p>
          <a:p>
            <a:endParaRPr lang="en-US" altLang="zh-CN" dirty="0"/>
          </a:p>
          <a:p>
            <a:r>
              <a:rPr lang="en-US" altLang="zh-CN" dirty="0"/>
              <a:t>Cs </a:t>
            </a:r>
            <a:r>
              <a:rPr lang="zh-CN" altLang="en-US" dirty="0"/>
              <a:t>是代码段寄存器，保存了指向程序代码的段；</a:t>
            </a:r>
            <a:r>
              <a:rPr lang="en-US" altLang="zh-CN" dirty="0"/>
              <a:t>SS </a:t>
            </a:r>
            <a:r>
              <a:rPr lang="zh-CN" altLang="en-US" dirty="0"/>
              <a:t>是栈段寄存器保存了当前进程栈的段：</a:t>
            </a:r>
            <a:r>
              <a:rPr lang="en-US" altLang="zh-CN" dirty="0"/>
              <a:t>DS </a:t>
            </a:r>
            <a:r>
              <a:rPr lang="zh-CN" altLang="en-US" dirty="0"/>
              <a:t>是数据段奇存器，保存了静态数据或全局数据段的段；</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7</a:t>
            </a:fld>
            <a:endParaRPr lang="zh-CN" altLang="en-US"/>
          </a:p>
        </p:txBody>
      </p:sp>
    </p:spTree>
    <p:extLst>
      <p:ext uri="{BB962C8B-B14F-4D97-AF65-F5344CB8AC3E}">
        <p14:creationId xmlns:p14="http://schemas.microsoft.com/office/powerpoint/2010/main" val="4088659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8</a:t>
            </a:fld>
            <a:endParaRPr lang="zh-CN" altLang="en-US"/>
          </a:p>
        </p:txBody>
      </p:sp>
    </p:spTree>
    <p:extLst>
      <p:ext uri="{BB962C8B-B14F-4D97-AF65-F5344CB8AC3E}">
        <p14:creationId xmlns:p14="http://schemas.microsoft.com/office/powerpoint/2010/main" val="132050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恶意库代替动态库，回传敏感信息</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9</a:t>
            </a:fld>
            <a:endParaRPr lang="zh-CN" altLang="en-US"/>
          </a:p>
        </p:txBody>
      </p:sp>
    </p:spTree>
    <p:extLst>
      <p:ext uri="{BB962C8B-B14F-4D97-AF65-F5344CB8AC3E}">
        <p14:creationId xmlns:p14="http://schemas.microsoft.com/office/powerpoint/2010/main" val="1968323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样式3-首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3" cstate="print"/>
          <a:stretch>
            <a:fillRect/>
          </a:stretch>
        </p:blipFill>
        <p:spPr>
          <a:xfrm>
            <a:off x="540452" y="479393"/>
            <a:ext cx="2203058" cy="616640"/>
          </a:xfrm>
          <a:prstGeom prst="rect">
            <a:avLst/>
          </a:prstGeom>
        </p:spPr>
      </p:pic>
      <p:grpSp>
        <p:nvGrpSpPr>
          <p:cNvPr id="64" name="组合 63"/>
          <p:cNvGrpSpPr/>
          <p:nvPr/>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205461333"/>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3578188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42148206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3180133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45198864"/>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208876954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653091902"/>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47823026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129836821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77900646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238070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封面样式3-尾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5573" r="198"/>
          <a:stretch>
            <a:fillRect/>
          </a:stretch>
        </p:blipFill>
        <p:spPr>
          <a:xfrm>
            <a:off x="0" y="0"/>
            <a:ext cx="8678174" cy="6858000"/>
          </a:xfrm>
          <a:prstGeom prst="rect">
            <a:avLst/>
          </a:prstGeom>
        </p:spPr>
      </p:pic>
      <p:sp>
        <p:nvSpPr>
          <p:cNvPr id="7" name="矩形 6"/>
          <p:cNvSpPr/>
          <p:nvPr/>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3" cstate="print"/>
          <a:stretch>
            <a:fillRect/>
          </a:stretch>
        </p:blipFill>
        <p:spPr>
          <a:xfrm>
            <a:off x="9403566" y="501046"/>
            <a:ext cx="2203058" cy="616640"/>
          </a:xfrm>
          <a:prstGeom prst="rect">
            <a:avLst/>
          </a:prstGeom>
        </p:spPr>
      </p:pic>
      <p:grpSp>
        <p:nvGrpSpPr>
          <p:cNvPr id="64" name="组合 63"/>
          <p:cNvGrpSpPr/>
          <p:nvPr/>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541863834"/>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42265732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77137023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3152256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084838"/>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extLst>
      <p:ext uri="{BB962C8B-B14F-4D97-AF65-F5344CB8AC3E}">
        <p14:creationId xmlns:p14="http://schemas.microsoft.com/office/powerpoint/2010/main" val="188994224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35741200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9006112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420209046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extLst>
      <p:ext uri="{BB962C8B-B14F-4D97-AF65-F5344CB8AC3E}">
        <p14:creationId xmlns:p14="http://schemas.microsoft.com/office/powerpoint/2010/main" val="36012493"/>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extLst>
      <p:ext uri="{BB962C8B-B14F-4D97-AF65-F5344CB8AC3E}">
        <p14:creationId xmlns:p14="http://schemas.microsoft.com/office/powerpoint/2010/main" val="400339504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a:t>单击此处编辑母版标题样式</a:t>
            </a:r>
            <a:endParaRPr lang="zh-CN" altLang="en-US" dirty="0"/>
          </a:p>
        </p:txBody>
      </p:sp>
      <p:sp>
        <p:nvSpPr>
          <p:cNvPr id="6" name="文本框 5"/>
          <p:cNvSpPr txBox="1">
            <a:spLocks noChangeArrowheads="1"/>
          </p:cNvSpPr>
          <p:nvPr/>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p:nvPicPr>
        <p:blipFill>
          <a:blip r:embed="rId2" cstate="print"/>
          <a:stretch>
            <a:fillRect/>
          </a:stretch>
        </p:blipFill>
        <p:spPr>
          <a:xfrm>
            <a:off x="9790193" y="252089"/>
            <a:ext cx="1969223" cy="432990"/>
          </a:xfrm>
          <a:prstGeom prst="rect">
            <a:avLst/>
          </a:prstGeom>
        </p:spPr>
      </p:pic>
      <p:grpSp>
        <p:nvGrpSpPr>
          <p:cNvPr id="2" name="组合 1"/>
          <p:cNvGrpSpPr/>
          <p:nvPr/>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1750257857"/>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6602630"/>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1256670814"/>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3254896453"/>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3915905242"/>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83725068"/>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58992452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目录样式4">
    <p:spTree>
      <p:nvGrpSpPr>
        <p:cNvPr id="1" name=""/>
        <p:cNvGrpSpPr/>
        <p:nvPr/>
      </p:nvGrpSpPr>
      <p:grpSpPr>
        <a:xfrm>
          <a:off x="0" y="0"/>
          <a:ext cx="0" cy="0"/>
          <a:chOff x="0" y="0"/>
          <a:chExt cx="0" cy="0"/>
        </a:xfrm>
      </p:grpSpPr>
      <p:sp>
        <p:nvSpPr>
          <p:cNvPr id="89" name="椭圆 88"/>
          <p:cNvSpPr/>
          <p:nvPr/>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2204705720"/>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7986777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21955821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extLst>
      <p:ext uri="{BB962C8B-B14F-4D97-AF65-F5344CB8AC3E}">
        <p14:creationId xmlns:p14="http://schemas.microsoft.com/office/powerpoint/2010/main" val="96975528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21337989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110924475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fld id="{3B51837D-86E7-407B-92B2-D0E1825F0A98}" type="datetimeFigureOut">
              <a:rPr lang="zh-CN" altLang="en-US" smtClean="0"/>
              <a:t>2024/3/26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fld id="{018DC133-DABF-41DC-8F4E-8A1D2AE100EC}" type="slidenum">
              <a:rPr lang="zh-CN" altLang="en-US" smtClean="0"/>
              <a:t>‹#›</a:t>
            </a:fld>
            <a:endParaRPr lang="zh-CN" altLang="en-US"/>
          </a:p>
        </p:txBody>
      </p:sp>
    </p:spTree>
    <p:extLst>
      <p:ext uri="{BB962C8B-B14F-4D97-AF65-F5344CB8AC3E}">
        <p14:creationId xmlns:p14="http://schemas.microsoft.com/office/powerpoint/2010/main" val="824920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13" r:id="rId5"/>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32377833"/>
      </p:ext>
    </p:extLst>
  </p:cSld>
  <p:clrMap bg1="lt1" tx1="dk1" bg2="lt2" tx2="dk2" accent1="accent1" accent2="accent2" accent3="accent3" accent4="accent4" accent5="accent5" accent6="accent6" hlink="hlink" folHlink="folHlink"/>
  <p:sldLayoutIdLst>
    <p:sldLayoutId id="214748369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46796934"/>
      </p:ext>
    </p:extLst>
  </p:cSld>
  <p:clrMap bg1="lt1" tx1="dk1" bg2="lt2" tx2="dk2" accent1="accent1" accent2="accent2" accent3="accent3" accent4="accent4" accent5="accent5" accent6="accent6" hlink="hlink" folHlink="folHlink"/>
  <p:sldLayoutIdLst>
    <p:sldLayoutId id="2147483694" r:id="rId1"/>
    <p:sldLayoutId id="214748369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72274608"/>
      </p:ext>
    </p:extLst>
  </p:cSld>
  <p:clrMap bg1="lt1" tx1="dk1" bg2="lt2" tx2="dk2" accent1="accent1" accent2="accent2" accent3="accent3" accent4="accent4" accent5="accent5" accent6="accent6" hlink="hlink" folHlink="folHlink"/>
  <p:sldLayoutIdLst>
    <p:sldLayoutId id="2147483697" r:id="rId1"/>
    <p:sldLayoutId id="2147483698"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09221765"/>
      </p:ext>
    </p:extLst>
  </p:cSld>
  <p:clrMap bg1="lt1" tx1="dk1" bg2="lt2" tx2="dk2" accent1="accent1" accent2="accent2" accent3="accent3" accent4="accent4" accent5="accent5" accent6="accent6" hlink="hlink" folHlink="folHlink"/>
  <p:sldLayoutIdLst>
    <p:sldLayoutId id="2147483700"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78142466"/>
      </p:ext>
    </p:extLst>
  </p:cSld>
  <p:clrMap bg1="lt1" tx1="dk1" bg2="lt2" tx2="dk2" accent1="accent1" accent2="accent2" accent3="accent3" accent4="accent4" accent5="accent5" accent6="accent6" hlink="hlink" folHlink="folHlink"/>
  <p:sldLayoutIdLst>
    <p:sldLayoutId id="214748370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69411423"/>
      </p:ext>
    </p:extLst>
  </p:cSld>
  <p:clrMap bg1="lt1" tx1="dk1" bg2="lt2" tx2="dk2" accent1="accent1" accent2="accent2" accent3="accent3" accent4="accent4" accent5="accent5" accent6="accent6" hlink="hlink" folHlink="folHlink"/>
  <p:sldLayoutIdLst>
    <p:sldLayoutId id="2147483704" r:id="rId1"/>
    <p:sldLayoutId id="214748370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8448606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93289177"/>
      </p:ext>
    </p:extLst>
  </p:cSld>
  <p:clrMap bg1="lt1" tx1="dk1" bg2="lt2" tx2="dk2" accent1="accent1" accent2="accent2" accent3="accent3" accent4="accent4" accent5="accent5" accent6="accent6" hlink="hlink" folHlink="folHlink"/>
  <p:sldLayoutIdLst>
    <p:sldLayoutId id="214748371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22243640"/>
      </p:ext>
    </p:extLst>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4258131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20787400"/>
      </p:ext>
    </p:extLst>
  </p:cSld>
  <p:clrMap bg1="lt1" tx1="dk1" bg2="lt2" tx2="dk2" accent1="accent1" accent2="accent2" accent3="accent3" accent4="accent4" accent5="accent5" accent6="accent6" hlink="hlink" folHlink="folHlink"/>
  <p:sldLayoutIdLst>
    <p:sldLayoutId id="2147483676" r:id="rId1"/>
    <p:sldLayoutId id="2147483677"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70461132"/>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35635426"/>
      </p:ext>
    </p:extLst>
  </p:cSld>
  <p:clrMap bg1="lt1" tx1="dk1" bg2="lt2" tx2="dk2" accent1="accent1" accent2="accent2" accent3="accent3" accent4="accent4" accent5="accent5" accent6="accent6" hlink="hlink" folHlink="folHlink"/>
  <p:sldLayoutIdLst>
    <p:sldLayoutId id="214748368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83505485"/>
      </p:ext>
    </p:extLst>
  </p:cSld>
  <p:clrMap bg1="lt1" tx1="dk1" bg2="lt2" tx2="dk2" accent1="accent1" accent2="accent2" accent3="accent3" accent4="accent4" accent5="accent5" accent6="accent6" hlink="hlink" folHlink="folHlink"/>
  <p:sldLayoutIdLst>
    <p:sldLayoutId id="2147483684" r:id="rId1"/>
    <p:sldLayoutId id="214748368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83409122"/>
      </p:ext>
    </p:extLst>
  </p:cSld>
  <p:clrMap bg1="lt1" tx1="dk1" bg2="lt2" tx2="dk2" accent1="accent1" accent2="accent2" accent3="accent3" accent4="accent4" accent5="accent5" accent6="accent6" hlink="hlink" folHlink="folHlink"/>
  <p:sldLayoutIdLst>
    <p:sldLayoutId id="2147483687"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16258449"/>
      </p:ext>
    </p:extLst>
  </p:cSld>
  <p:clrMap bg1="lt1" tx1="dk1" bg2="lt2" tx2="dk2" accent1="accent1" accent2="accent2" accent3="accent3" accent4="accent4" accent5="accent5" accent6="accent6" hlink="hlink" folHlink="folHlink"/>
  <p:sldLayoutIdLst>
    <p:sldLayoutId id="2147483689" r:id="rId1"/>
    <p:sldLayoutId id="214748369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3.xml"/><Relationship Id="rId7" Type="http://schemas.openxmlformats.org/officeDocument/2006/relationships/slide" Target="slide16.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5.xm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ssl.org/sourc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github.com/openss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slide" Target="slide12.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5.g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learn.microsoft.com/zh-cn/windows/win32/seccng/key-storage-and-retrieval?redirectedfrom=MSDN" TargetMode="External"/><Relationship Id="rId3" Type="http://schemas.openxmlformats.org/officeDocument/2006/relationships/image" Target="../media/image54.jpeg"/><Relationship Id="rId7" Type="http://schemas.openxmlformats.org/officeDocument/2006/relationships/hyperlink" Target="https://learn.microsoft.com/en-us/windows/win32/seccng/cryptographic-primitive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en.wikipedia.org/wiki/Virtual_memory" TargetMode="External"/><Relationship Id="rId5" Type="http://schemas.openxmlformats.org/officeDocument/2006/relationships/hyperlink" Target="https://en.wikipedia.org/wiki/X86_memory_segmentation" TargetMode="External"/><Relationship Id="rId4" Type="http://schemas.openxmlformats.org/officeDocument/2006/relationships/hyperlink" Target="https://en.wikipedia.org/wiki/Page_tab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27.xml"/><Relationship Id="rId5" Type="http://schemas.openxmlformats.org/officeDocument/2006/relationships/image" Target="../media/image37.gif"/><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54484"/>
            <a:ext cx="3714570" cy="348429"/>
          </a:xfrm>
          <a:prstGeom prst="rect">
            <a:avLst/>
          </a:prstGeom>
          <a:noFill/>
        </p:spPr>
        <p:txBody>
          <a:bodyPr wrap="square" lIns="0" tIns="0" rIns="0" bIns="0" rtlCol="0">
            <a:spAutoFit/>
          </a:bodyPr>
          <a:lstStyle/>
          <a:p>
            <a:pPr algn="l">
              <a:lnSpc>
                <a:spcPct val="120000"/>
              </a:lnSpc>
            </a:pP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丁瑶玲 网络空间安全学院</a:t>
            </a:r>
          </a:p>
        </p:txBody>
      </p:sp>
      <p:sp>
        <p:nvSpPr>
          <p:cNvPr id="22" name="文本框 21"/>
          <p:cNvSpPr txBox="1"/>
          <p:nvPr/>
        </p:nvSpPr>
        <p:spPr>
          <a:xfrm>
            <a:off x="1149487" y="5112604"/>
            <a:ext cx="3714570" cy="348429"/>
          </a:xfrm>
          <a:prstGeom prst="rect">
            <a:avLst/>
          </a:prstGeom>
          <a:noFill/>
        </p:spPr>
        <p:txBody>
          <a:bodyPr wrap="square" lIns="0" tIns="0" rIns="0" bIns="0" rtlCol="0">
            <a:spAutoFit/>
          </a:bodyPr>
          <a:lstStyle/>
          <a:p>
            <a:pPr algn="l">
              <a:lnSpc>
                <a:spcPct val="120000"/>
              </a:lnSpc>
            </a:pPr>
            <a:r>
              <a:rPr lang="en-US" altLang="zh-CN" sz="2000" spc="300" dirty="0">
                <a:solidFill>
                  <a:schemeClr val="bg1">
                    <a:alpha val="90000"/>
                  </a:schemeClr>
                </a:solidFill>
                <a:latin typeface="华文新魏" panose="02010800040101010101" pitchFamily="2" charset="-122"/>
                <a:ea typeface="华文新魏" panose="02010800040101010101" pitchFamily="2" charset="-122"/>
              </a:rPr>
              <a:t>2024</a:t>
            </a: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年春季</a:t>
            </a:r>
          </a:p>
        </p:txBody>
      </p:sp>
      <p:sp>
        <p:nvSpPr>
          <p:cNvPr id="24" name="文本框 23"/>
          <p:cNvSpPr txBox="1"/>
          <p:nvPr/>
        </p:nvSpPr>
        <p:spPr>
          <a:xfrm>
            <a:off x="713170" y="1440420"/>
            <a:ext cx="10559955" cy="2576988"/>
          </a:xfrm>
          <a:prstGeom prst="rect">
            <a:avLst/>
          </a:prstGeom>
          <a:noFill/>
        </p:spPr>
        <p:txBody>
          <a:bodyPr wrap="square" lIns="0" tIns="0" rIns="0" bIns="0" rtlCol="0">
            <a:spAutoFit/>
          </a:bodyPr>
          <a:lstStyle/>
          <a:p>
            <a:pPr>
              <a:lnSpc>
                <a:spcPct val="110000"/>
              </a:lnSpc>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5400" b="1" spc="300" dirty="0">
                <a:solidFill>
                  <a:schemeClr val="bg1"/>
                </a:solidFill>
                <a:latin typeface="+mn-ea"/>
                <a:ea typeface="+mn-ea"/>
              </a:rPr>
              <a:t>第</a:t>
            </a:r>
            <a:r>
              <a:rPr lang="en-US" altLang="zh-CN" sz="5400" b="1" spc="300" dirty="0">
                <a:solidFill>
                  <a:schemeClr val="bg1"/>
                </a:solidFill>
                <a:latin typeface="+mn-ea"/>
                <a:ea typeface="+mn-ea"/>
              </a:rPr>
              <a:t>5</a:t>
            </a:r>
            <a:r>
              <a:rPr lang="zh-CN" altLang="en-US" sz="5400" b="1" spc="300" dirty="0">
                <a:solidFill>
                  <a:schemeClr val="bg1"/>
                </a:solidFill>
                <a:latin typeface="+mn-ea"/>
                <a:ea typeface="+mn-ea"/>
              </a:rPr>
              <a:t>章 现代操作系统中密码软件实现方案</a:t>
            </a:r>
          </a:p>
        </p:txBody>
      </p:sp>
      <p:grpSp>
        <p:nvGrpSpPr>
          <p:cNvPr id="8" name="组合 7">
            <a:extLst>
              <a:ext uri="{FF2B5EF4-FFF2-40B4-BE49-F238E27FC236}">
                <a16:creationId xmlns:a16="http://schemas.microsoft.com/office/drawing/2014/main" id="{7094A441-7377-4689-8EB1-D145C5F60444}"/>
              </a:ext>
            </a:extLst>
          </p:cNvPr>
          <p:cNvGrpSpPr/>
          <p:nvPr/>
        </p:nvGrpSpPr>
        <p:grpSpPr>
          <a:xfrm>
            <a:off x="660400" y="5112604"/>
            <a:ext cx="324000" cy="324000"/>
            <a:chOff x="25383599" y="3276600"/>
            <a:chExt cx="523125" cy="523125"/>
          </a:xfrm>
          <a:solidFill>
            <a:schemeClr val="bg1"/>
          </a:solidFill>
        </p:grpSpPr>
        <p:sp>
          <p:nvSpPr>
            <p:cNvPr id="9" name="任意多边形: 形状 8">
              <a:extLst>
                <a:ext uri="{FF2B5EF4-FFF2-40B4-BE49-F238E27FC236}">
                  <a16:creationId xmlns:a16="http://schemas.microsoft.com/office/drawing/2014/main" id="{18DDB3D3-CDCB-4FC1-B4E7-8871E557E6CC}"/>
                </a:ext>
              </a:extLst>
            </p:cNvPr>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439F1361-E227-421B-AD14-B3DF71F59756}"/>
                </a:ext>
              </a:extLst>
            </p:cNvPr>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5D35AA03-49FC-40C1-97C5-ADEA2B3E9B3C}"/>
                </a:ext>
              </a:extLst>
            </p:cNvPr>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24A090EE-2ABE-479C-9D45-AC603E798992}"/>
                </a:ext>
              </a:extLst>
            </p:cNvPr>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280307E4-BAFB-4C5E-92C9-E63566144E01}"/>
                </a:ext>
              </a:extLst>
            </p:cNvPr>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1CFBEBDA-8F4D-470C-85F2-03C19A46EFC5}"/>
                </a:ext>
              </a:extLst>
            </p:cNvPr>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7" name="任意多边形: 形状 16">
              <a:extLst>
                <a:ext uri="{FF2B5EF4-FFF2-40B4-BE49-F238E27FC236}">
                  <a16:creationId xmlns:a16="http://schemas.microsoft.com/office/drawing/2014/main" id="{1898F033-4166-4B0B-A455-55861DF6DE8F}"/>
                </a:ext>
              </a:extLst>
            </p:cNvPr>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9" name="任意多边形: 形状 18">
              <a:extLst>
                <a:ext uri="{FF2B5EF4-FFF2-40B4-BE49-F238E27FC236}">
                  <a16:creationId xmlns:a16="http://schemas.microsoft.com/office/drawing/2014/main" id="{1A59014F-D968-4293-8585-C6DAB5DFDA1E}"/>
                </a:ext>
              </a:extLst>
            </p:cNvPr>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0" name="任意多边形: 形状 19">
              <a:extLst>
                <a:ext uri="{FF2B5EF4-FFF2-40B4-BE49-F238E27FC236}">
                  <a16:creationId xmlns:a16="http://schemas.microsoft.com/office/drawing/2014/main" id="{7780BC4A-74AC-4A4F-8755-4F59C40E3F56}"/>
                </a:ext>
              </a:extLst>
            </p:cNvPr>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3" name="任意多边形: 形状 22">
              <a:extLst>
                <a:ext uri="{FF2B5EF4-FFF2-40B4-BE49-F238E27FC236}">
                  <a16:creationId xmlns:a16="http://schemas.microsoft.com/office/drawing/2014/main" id="{D9CCC60E-7A99-4DFC-AB68-10FBC4D3E21E}"/>
                </a:ext>
              </a:extLst>
            </p:cNvPr>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574759" y="1181656"/>
            <a:ext cx="6135653" cy="4955643"/>
            <a:chOff x="5936710" y="1353082"/>
            <a:chExt cx="6135653" cy="4955643"/>
          </a:xfrm>
        </p:grpSpPr>
        <p:sp>
          <p:nvSpPr>
            <p:cNvPr id="48" name="文本占位符 11"/>
            <p:cNvSpPr txBox="1"/>
            <p:nvPr/>
          </p:nvSpPr>
          <p:spPr>
            <a:xfrm>
              <a:off x="6588924" y="3826695"/>
              <a:ext cx="4774555" cy="990336"/>
            </a:xfrm>
            <a:prstGeom prst="rect">
              <a:avLst/>
            </a:prstGeom>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User Mode Cryptographic Software Implementation</a:t>
              </a:r>
              <a:endParaRPr lang="zh-CN" altLang="en-US" sz="2800" dirty="0">
                <a:solidFill>
                  <a:schemeClr val="bg2">
                    <a:lumMod val="75000"/>
                  </a:schemeClr>
                </a:solidFill>
                <a:cs typeface="+mn-ea"/>
                <a:sym typeface="+mn-lt"/>
              </a:endParaRPr>
            </a:p>
          </p:txBody>
        </p:sp>
        <p:sp>
          <p:nvSpPr>
            <p:cNvPr id="49"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用户态密码软件实现</a:t>
              </a: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9" y="6153823"/>
              <a:ext cx="789631" cy="154902"/>
              <a:chOff x="7957225" y="6063574"/>
              <a:chExt cx="1190110"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00AD8B-9E0D-40D4-A11D-B9A10994A59A}"/>
              </a:ext>
            </a:extLst>
          </p:cNvPr>
          <p:cNvSpPr>
            <a:spLocks noGrp="1"/>
          </p:cNvSpPr>
          <p:nvPr>
            <p:ph type="title"/>
          </p:nvPr>
        </p:nvSpPr>
        <p:spPr/>
        <p:txBody>
          <a:bodyPr/>
          <a:lstStyle/>
          <a:p>
            <a:r>
              <a:rPr lang="zh-CN" altLang="en-US" dirty="0"/>
              <a:t>用户态密码软件实现方式</a:t>
            </a:r>
          </a:p>
        </p:txBody>
      </p:sp>
      <p:sp>
        <p:nvSpPr>
          <p:cNvPr id="140" name="平行四边形 139">
            <a:extLst>
              <a:ext uri="{FF2B5EF4-FFF2-40B4-BE49-F238E27FC236}">
                <a16:creationId xmlns:a16="http://schemas.microsoft.com/office/drawing/2014/main" id="{3E2DE6FB-B911-4881-B9BE-747D6142D388}"/>
              </a:ext>
            </a:extLst>
          </p:cNvPr>
          <p:cNvSpPr/>
          <p:nvPr/>
        </p:nvSpPr>
        <p:spPr>
          <a:xfrm>
            <a:off x="115146" y="1913689"/>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平行四边形 141">
            <a:extLst>
              <a:ext uri="{FF2B5EF4-FFF2-40B4-BE49-F238E27FC236}">
                <a16:creationId xmlns:a16="http://schemas.microsoft.com/office/drawing/2014/main" id="{2149349E-0678-4C2F-BDAA-664A17019C9F}"/>
              </a:ext>
            </a:extLst>
          </p:cNvPr>
          <p:cNvSpPr/>
          <p:nvPr/>
        </p:nvSpPr>
        <p:spPr>
          <a:xfrm>
            <a:off x="5262780" y="2653919"/>
            <a:ext cx="5724000" cy="3207658"/>
          </a:xfrm>
          <a:prstGeom prst="parallelogram">
            <a:avLst/>
          </a:prstGeom>
          <a:noFill/>
          <a:ln w="38100">
            <a:gradFill>
              <a:gsLst>
                <a:gs pos="20000">
                  <a:srgbClr val="003378">
                    <a:alpha val="0"/>
                  </a:srgbClr>
                </a:gs>
                <a:gs pos="0">
                  <a:schemeClr val="accent1">
                    <a:alpha val="0"/>
                  </a:schemeClr>
                </a:gs>
                <a:gs pos="100000">
                  <a:schemeClr val="accent4"/>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5" name="文本框 154">
            <a:extLst>
              <a:ext uri="{FF2B5EF4-FFF2-40B4-BE49-F238E27FC236}">
                <a16:creationId xmlns:a16="http://schemas.microsoft.com/office/drawing/2014/main" id="{11359ADC-4AFF-4774-84A6-D83702155813}"/>
              </a:ext>
            </a:extLst>
          </p:cNvPr>
          <p:cNvSpPr txBox="1"/>
          <p:nvPr/>
        </p:nvSpPr>
        <p:spPr>
          <a:xfrm>
            <a:off x="4419134" y="2846588"/>
            <a:ext cx="2235200" cy="1653914"/>
          </a:xfrm>
          <a:prstGeom prst="rect">
            <a:avLst/>
          </a:prstGeom>
          <a:noFill/>
        </p:spPr>
        <p:txBody>
          <a:bodyPr wrap="square" lIns="0" tIns="0" rIns="0" bIns="0" rtlCol="0">
            <a:spAutoFit/>
          </a:bodyPr>
          <a:lstStyle/>
          <a:p>
            <a:pPr algn="ctr">
              <a:lnSpc>
                <a:spcPct val="120000"/>
              </a:lnSpc>
            </a:pPr>
            <a:r>
              <a:rPr lang="en-US" altLang="zh-CN" sz="9600" i="1" spc="300" dirty="0">
                <a:solidFill>
                  <a:schemeClr val="accent1">
                    <a:alpha val="11000"/>
                  </a:schemeClr>
                </a:solidFill>
                <a:latin typeface="+mj-lt"/>
              </a:rPr>
              <a:t>VS</a:t>
            </a:r>
            <a:endParaRPr lang="zh-CN" altLang="en-US" sz="9600" i="1" spc="300" dirty="0">
              <a:solidFill>
                <a:schemeClr val="accent1">
                  <a:alpha val="11000"/>
                </a:schemeClr>
              </a:solidFill>
              <a:latin typeface="+mj-lt"/>
            </a:endParaRPr>
          </a:p>
        </p:txBody>
      </p:sp>
      <p:sp>
        <p:nvSpPr>
          <p:cNvPr id="186" name="文本框 185">
            <a:extLst>
              <a:ext uri="{FF2B5EF4-FFF2-40B4-BE49-F238E27FC236}">
                <a16:creationId xmlns:a16="http://schemas.microsoft.com/office/drawing/2014/main" id="{A7F345AE-26A3-488E-94DD-228DAC1B092C}"/>
              </a:ext>
            </a:extLst>
          </p:cNvPr>
          <p:cNvSpPr txBox="1"/>
          <p:nvPr/>
        </p:nvSpPr>
        <p:spPr>
          <a:xfrm>
            <a:off x="6172608" y="3930451"/>
            <a:ext cx="3904343" cy="195739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342900" indent="-342900" algn="just">
              <a:buFont typeface="Wingdings" panose="05000000000000000000" pitchFamily="2" charset="2"/>
              <a:buChar char="Ø"/>
            </a:pPr>
            <a:r>
              <a:rPr lang="zh-CN" altLang="en-US" sz="2000" dirty="0"/>
              <a:t>与调用者进程</a:t>
            </a:r>
            <a:r>
              <a:rPr lang="zh-CN" altLang="en-US" sz="2000" dirty="0">
                <a:solidFill>
                  <a:schemeClr val="accent4">
                    <a:lumMod val="60000"/>
                    <a:lumOff val="40000"/>
                  </a:schemeClr>
                </a:solidFill>
              </a:rPr>
              <a:t>相隔离，</a:t>
            </a:r>
            <a:r>
              <a:rPr lang="zh-CN" altLang="en-US" sz="2000" dirty="0"/>
              <a:t>调用者需要通过</a:t>
            </a:r>
            <a:r>
              <a:rPr lang="zh-CN" altLang="en-US" sz="2000" dirty="0">
                <a:solidFill>
                  <a:schemeClr val="accent4">
                    <a:lumMod val="60000"/>
                    <a:lumOff val="40000"/>
                  </a:schemeClr>
                </a:solidFill>
              </a:rPr>
              <a:t>进程间通信</a:t>
            </a:r>
            <a:r>
              <a:rPr lang="zh-CN" altLang="en-US" sz="2000" dirty="0"/>
              <a:t>等方式对其进行调用</a:t>
            </a:r>
            <a:endParaRPr lang="en-US" altLang="zh-CN" sz="2000" dirty="0"/>
          </a:p>
          <a:p>
            <a:pPr marL="342900" indent="-342900" algn="just">
              <a:buFont typeface="Wingdings" panose="05000000000000000000" pitchFamily="2" charset="2"/>
              <a:buChar char="Ø"/>
            </a:pPr>
            <a:r>
              <a:rPr lang="zh-CN" altLang="en-US" sz="2000" dirty="0">
                <a:solidFill>
                  <a:schemeClr val="accent4">
                    <a:lumMod val="60000"/>
                    <a:lumOff val="40000"/>
                  </a:schemeClr>
                </a:solidFill>
              </a:rPr>
              <a:t>安全</a:t>
            </a:r>
            <a:r>
              <a:rPr lang="zh-CN" altLang="en-US" sz="2000" dirty="0"/>
              <a:t>性更高</a:t>
            </a:r>
            <a:endParaRPr lang="en-US" altLang="zh-CN" sz="2000" dirty="0"/>
          </a:p>
          <a:p>
            <a:pPr marL="342900" indent="-342900" algn="just">
              <a:buFont typeface="Wingdings" panose="05000000000000000000" pitchFamily="2" charset="2"/>
              <a:buChar char="Ø"/>
            </a:pPr>
            <a:endParaRPr lang="zh-CN" altLang="en-US" sz="2000" dirty="0"/>
          </a:p>
        </p:txBody>
      </p:sp>
      <p:sp>
        <p:nvSpPr>
          <p:cNvPr id="187" name="文本框 186">
            <a:extLst>
              <a:ext uri="{FF2B5EF4-FFF2-40B4-BE49-F238E27FC236}">
                <a16:creationId xmlns:a16="http://schemas.microsoft.com/office/drawing/2014/main" id="{286C1A97-BD44-4510-B366-7F24A09935A6}"/>
              </a:ext>
            </a:extLst>
          </p:cNvPr>
          <p:cNvSpPr txBox="1"/>
          <p:nvPr/>
        </p:nvSpPr>
        <p:spPr>
          <a:xfrm>
            <a:off x="6164443" y="3180366"/>
            <a:ext cx="2656114" cy="505588"/>
          </a:xfrm>
          <a:prstGeom prst="rect">
            <a:avLst/>
          </a:prstGeom>
          <a:noFill/>
        </p:spPr>
        <p:txBody>
          <a:bodyPr wrap="square" lIns="0" tIns="0" rIns="0" bIns="0" rtlCol="0">
            <a:spAutoFit/>
          </a:bodyPr>
          <a:lstStyle/>
          <a:p>
            <a:pPr>
              <a:lnSpc>
                <a:spcPct val="130000"/>
              </a:lnSpc>
            </a:pPr>
            <a:r>
              <a:rPr lang="zh-CN" altLang="en-US" sz="2800" b="1" spc="300" dirty="0">
                <a:solidFill>
                  <a:schemeClr val="accent4"/>
                </a:solidFill>
                <a:latin typeface="+mj-ea"/>
                <a:ea typeface="+mj-ea"/>
              </a:rPr>
              <a:t>独立进程</a:t>
            </a:r>
          </a:p>
        </p:txBody>
      </p:sp>
      <p:sp>
        <p:nvSpPr>
          <p:cNvPr id="188" name="文本框 187">
            <a:extLst>
              <a:ext uri="{FF2B5EF4-FFF2-40B4-BE49-F238E27FC236}">
                <a16:creationId xmlns:a16="http://schemas.microsoft.com/office/drawing/2014/main" id="{DC1C3344-2C6A-42CB-94B3-049AFBD60F83}"/>
              </a:ext>
            </a:extLst>
          </p:cNvPr>
          <p:cNvSpPr txBox="1"/>
          <p:nvPr/>
        </p:nvSpPr>
        <p:spPr>
          <a:xfrm>
            <a:off x="929695" y="3006826"/>
            <a:ext cx="3904343" cy="235750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342900" indent="-342900">
              <a:buFont typeface="Wingdings" panose="05000000000000000000" pitchFamily="2" charset="2"/>
              <a:buChar char="Ø"/>
            </a:pPr>
            <a:r>
              <a:rPr lang="zh-CN" altLang="en-US" sz="2000" dirty="0"/>
              <a:t>驻留调用者进程空间，所有密钥和密码计算过程完全</a:t>
            </a:r>
            <a:r>
              <a:rPr lang="zh-CN" altLang="en-US" sz="2000" dirty="0">
                <a:solidFill>
                  <a:schemeClr val="accent4">
                    <a:lumMod val="60000"/>
                    <a:lumOff val="40000"/>
                  </a:schemeClr>
                </a:solidFill>
              </a:rPr>
              <a:t>暴露给调用者进程</a:t>
            </a:r>
            <a:endParaRPr lang="en-US" altLang="zh-CN" sz="2000" dirty="0">
              <a:solidFill>
                <a:schemeClr val="accent4">
                  <a:lumMod val="60000"/>
                  <a:lumOff val="40000"/>
                </a:schemeClr>
              </a:solidFill>
            </a:endParaRPr>
          </a:p>
          <a:p>
            <a:pPr marL="342900" indent="-342900">
              <a:buFont typeface="Wingdings" panose="05000000000000000000" pitchFamily="2" charset="2"/>
              <a:buChar char="Ø"/>
            </a:pPr>
            <a:r>
              <a:rPr lang="zh-CN" altLang="en-US" sz="2000" dirty="0">
                <a:solidFill>
                  <a:schemeClr val="tx1"/>
                </a:solidFill>
              </a:rPr>
              <a:t>更</a:t>
            </a:r>
            <a:r>
              <a:rPr lang="zh-CN" altLang="en-US" sz="2000" dirty="0">
                <a:solidFill>
                  <a:schemeClr val="accent4">
                    <a:lumMod val="60000"/>
                    <a:lumOff val="40000"/>
                  </a:schemeClr>
                </a:solidFill>
              </a:rPr>
              <a:t>容易整合</a:t>
            </a:r>
            <a:r>
              <a:rPr lang="zh-CN" altLang="en-US" sz="2000" dirty="0">
                <a:solidFill>
                  <a:schemeClr val="tx1"/>
                </a:solidFill>
              </a:rPr>
              <a:t>到应用中，在实际应用中仍是</a:t>
            </a:r>
            <a:r>
              <a:rPr lang="zh-CN" altLang="en-US" sz="2000" dirty="0">
                <a:solidFill>
                  <a:schemeClr val="accent4">
                    <a:lumMod val="60000"/>
                    <a:lumOff val="40000"/>
                  </a:schemeClr>
                </a:solidFill>
              </a:rPr>
              <a:t>主流</a:t>
            </a:r>
            <a:endParaRPr lang="en-US" altLang="zh-CN" sz="2000" dirty="0">
              <a:solidFill>
                <a:schemeClr val="accent4">
                  <a:lumMod val="60000"/>
                  <a:lumOff val="40000"/>
                </a:schemeClr>
              </a:solidFill>
            </a:endParaRPr>
          </a:p>
          <a:p>
            <a:pPr marL="342900" indent="-342900">
              <a:buFont typeface="Wingdings" panose="05000000000000000000" pitchFamily="2" charset="2"/>
              <a:buChar char="Ø"/>
            </a:pPr>
            <a:endParaRPr lang="en-US" altLang="zh-CN" sz="2000" dirty="0"/>
          </a:p>
        </p:txBody>
      </p:sp>
      <p:sp>
        <p:nvSpPr>
          <p:cNvPr id="189" name="文本框 188">
            <a:extLst>
              <a:ext uri="{FF2B5EF4-FFF2-40B4-BE49-F238E27FC236}">
                <a16:creationId xmlns:a16="http://schemas.microsoft.com/office/drawing/2014/main" id="{4FA75081-5EB6-4E3A-96FB-99A4C92D44F5}"/>
              </a:ext>
            </a:extLst>
          </p:cNvPr>
          <p:cNvSpPr txBox="1"/>
          <p:nvPr/>
        </p:nvSpPr>
        <p:spPr>
          <a:xfrm>
            <a:off x="929694" y="2314731"/>
            <a:ext cx="3904343" cy="505588"/>
          </a:xfrm>
          <a:prstGeom prst="rect">
            <a:avLst/>
          </a:prstGeom>
          <a:noFill/>
        </p:spPr>
        <p:txBody>
          <a:bodyPr wrap="square" lIns="0" tIns="0" rIns="0" bIns="0" rtlCol="0">
            <a:spAutoFit/>
          </a:bodyPr>
          <a:lstStyle/>
          <a:p>
            <a:pPr algn="r">
              <a:lnSpc>
                <a:spcPct val="130000"/>
              </a:lnSpc>
            </a:pPr>
            <a:r>
              <a:rPr lang="zh-CN" altLang="en-US" sz="2800" b="1" spc="300" dirty="0">
                <a:solidFill>
                  <a:schemeClr val="accent1"/>
                </a:solidFill>
                <a:latin typeface="+mj-ea"/>
                <a:ea typeface="+mj-ea"/>
              </a:rPr>
              <a:t>库（动态</a:t>
            </a:r>
            <a:r>
              <a:rPr lang="en-US" altLang="zh-CN" sz="2800" b="1" spc="300" dirty="0">
                <a:solidFill>
                  <a:schemeClr val="accent1"/>
                </a:solidFill>
                <a:latin typeface="+mj-ea"/>
                <a:ea typeface="+mj-ea"/>
              </a:rPr>
              <a:t>/</a:t>
            </a:r>
            <a:r>
              <a:rPr lang="zh-CN" altLang="en-US" sz="2800" b="1" spc="300" dirty="0">
                <a:solidFill>
                  <a:schemeClr val="accent1"/>
                </a:solidFill>
                <a:latin typeface="+mj-ea"/>
                <a:ea typeface="+mj-ea"/>
              </a:rPr>
              <a:t>静态）</a:t>
            </a:r>
          </a:p>
        </p:txBody>
      </p:sp>
      <p:pic>
        <p:nvPicPr>
          <p:cNvPr id="4100" name="Picture 4" descr="小黄人：比较看看表情包">
            <a:extLst>
              <a:ext uri="{FF2B5EF4-FFF2-40B4-BE49-F238E27FC236}">
                <a16:creationId xmlns:a16="http://schemas.microsoft.com/office/drawing/2014/main" id="{CD8E128C-72CC-47CD-868B-8409524BC54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03183" y="655375"/>
            <a:ext cx="1754047" cy="175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83985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常见的用户态密码库</a:t>
            </a:r>
          </a:p>
        </p:txBody>
      </p:sp>
      <p:grpSp>
        <p:nvGrpSpPr>
          <p:cNvPr id="19" name="组合 18"/>
          <p:cNvGrpSpPr/>
          <p:nvPr/>
        </p:nvGrpSpPr>
        <p:grpSpPr>
          <a:xfrm>
            <a:off x="2590322" y="1414624"/>
            <a:ext cx="3440364" cy="1889592"/>
            <a:chOff x="2590322" y="1526767"/>
            <a:chExt cx="3440364" cy="1889592"/>
          </a:xfrm>
        </p:grpSpPr>
        <p:sp>
          <p:nvSpPr>
            <p:cNvPr id="20" name="椭圆 19"/>
            <p:cNvSpPr/>
            <p:nvPr/>
          </p:nvSpPr>
          <p:spPr>
            <a:xfrm>
              <a:off x="4076785" y="1558445"/>
              <a:ext cx="550893" cy="550893"/>
            </a:xfrm>
            <a:prstGeom prst="ellipse">
              <a:avLst/>
            </a:prstGeom>
            <a:noFill/>
            <a:ln w="635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4035058" y="1526767"/>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a:hlinkClick r:id="rId3" action="ppaction://hlinksldjump"/>
            </p:cNvPr>
            <p:cNvSpPr txBox="1"/>
            <p:nvPr/>
          </p:nvSpPr>
          <p:spPr>
            <a:xfrm>
              <a:off x="2673819" y="2191796"/>
              <a:ext cx="327336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normalizeH="0" noProof="0" dirty="0">
                  <a:ln>
                    <a:noFill/>
                  </a:ln>
                  <a:solidFill>
                    <a:schemeClr val="accent4"/>
                  </a:solidFill>
                  <a:effectLst/>
                  <a:uLnTx/>
                  <a:uFillTx/>
                  <a:latin typeface="微软雅黑" panose="020B0503020204020204" pitchFamily="34" charset="-122"/>
                  <a:ea typeface="微软雅黑" panose="020B0503020204020204" pitchFamily="34" charset="-122"/>
                </a:rPr>
                <a:t>OpenSSL</a:t>
              </a:r>
              <a:endParaRPr kumimoji="0" lang="zh-CN" altLang="en-US" sz="2800" b="1" i="0" u="none" strike="noStrike" kern="0" cap="none" normalizeH="0" noProof="0" dirty="0">
                <a:ln>
                  <a:noFill/>
                </a:ln>
                <a:solidFill>
                  <a:schemeClr val="accent4"/>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2590322" y="2731235"/>
              <a:ext cx="3440364" cy="685124"/>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开发项目设立于</a:t>
              </a:r>
              <a:r>
                <a:rPr kumimoji="0" lang="en-US" altLang="zh-CN" sz="1800" b="0" i="0" u="none" strike="noStrike" kern="0" cap="none" spc="0" normalizeH="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199</a:t>
              </a:r>
              <a:r>
                <a:rPr lang="en-US" altLang="zh-CN" sz="1800" kern="0" dirty="0">
                  <a:solidFill>
                    <a:srgbClr val="000000">
                      <a:lumMod val="85000"/>
                      <a:lumOff val="15000"/>
                    </a:srgbClr>
                  </a:solidFill>
                  <a:latin typeface="微软雅黑" panose="020B0503020204020204" pitchFamily="34" charset="-122"/>
                </a:rPr>
                <a:t>8</a:t>
              </a: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a:t>
              </a:r>
              <a:r>
                <a:rPr lang="zh-CN" altLang="en-US" sz="1800" kern="0" dirty="0">
                  <a:solidFill>
                    <a:srgbClr val="000000">
                      <a:lumMod val="85000"/>
                      <a:lumOff val="15000"/>
                    </a:srgbClr>
                  </a:solidFill>
                  <a:latin typeface="微软雅黑" panose="020B0503020204020204" pitchFamily="34" charset="-122"/>
                </a:rPr>
                <a:t>旨在为</a:t>
              </a:r>
              <a:r>
                <a:rPr lang="zh-CN" altLang="en-US" sz="1800" kern="0" dirty="0">
                  <a:solidFill>
                    <a:schemeClr val="accent4">
                      <a:lumMod val="60000"/>
                      <a:lumOff val="40000"/>
                    </a:schemeClr>
                  </a:solidFill>
                  <a:latin typeface="微软雅黑" panose="020B0503020204020204" pitchFamily="34" charset="-122"/>
                </a:rPr>
                <a:t>互联网</a:t>
              </a:r>
              <a:r>
                <a:rPr lang="zh-CN" altLang="en-US" sz="1800" kern="0" dirty="0">
                  <a:solidFill>
                    <a:srgbClr val="000000">
                      <a:lumMod val="85000"/>
                      <a:lumOff val="15000"/>
                    </a:srgbClr>
                  </a:solidFill>
                  <a:latin typeface="微软雅黑" panose="020B0503020204020204" pitchFamily="34" charset="-122"/>
                </a:rPr>
                <a:t>提供免费密码工具</a:t>
              </a:r>
              <a:endPar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244814" y="1414624"/>
            <a:ext cx="3273369" cy="1889592"/>
            <a:chOff x="6244814" y="1526767"/>
            <a:chExt cx="3273369" cy="1889592"/>
          </a:xfrm>
        </p:grpSpPr>
        <p:sp>
          <p:nvSpPr>
            <p:cNvPr id="26" name="椭圆 25"/>
            <p:cNvSpPr/>
            <p:nvPr/>
          </p:nvSpPr>
          <p:spPr>
            <a:xfrm>
              <a:off x="7647780" y="1558445"/>
              <a:ext cx="550893" cy="550893"/>
            </a:xfrm>
            <a:prstGeom prst="ellipse">
              <a:avLst/>
            </a:prstGeom>
            <a:noFill/>
            <a:ln w="635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7606053" y="1526767"/>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hlinkClick r:id="rId4" action="ppaction://hlinksldjump"/>
            </p:cNvPr>
            <p:cNvSpPr txBox="1"/>
            <p:nvPr/>
          </p:nvSpPr>
          <p:spPr>
            <a:xfrm>
              <a:off x="6244814" y="2191796"/>
              <a:ext cx="3273369" cy="523220"/>
            </a:xfrm>
            <a:prstGeom prst="rect">
              <a:avLst/>
            </a:prstGeom>
            <a:noFill/>
          </p:spPr>
          <p:txBody>
            <a:bodyPr wrap="square" rtlCol="0">
              <a:spAutoFit/>
            </a:bodyPr>
            <a:lstStyle/>
            <a:p>
              <a:pPr algn="ctr" eaLnBrk="1" fontAlgn="auto" hangingPunct="1">
                <a:spcBef>
                  <a:spcPts val="0"/>
                </a:spcBef>
                <a:spcAft>
                  <a:spcPts val="0"/>
                </a:spcAft>
                <a:defRPr/>
              </a:pPr>
              <a:r>
                <a:rPr lang="en-US" altLang="zh-CN" sz="2800" b="1" kern="0" dirty="0">
                  <a:solidFill>
                    <a:schemeClr val="accent4"/>
                  </a:solidFill>
                  <a:latin typeface="微软雅黑" panose="020B0503020204020204" pitchFamily="34" charset="-122"/>
                </a:rPr>
                <a:t>Crypto++</a:t>
              </a:r>
              <a:endParaRPr lang="zh-CN" altLang="en-US" sz="2800" b="1" kern="0" dirty="0">
                <a:solidFill>
                  <a:schemeClr val="accent4"/>
                </a:solidFill>
                <a:latin typeface="微软雅黑" panose="020B0503020204020204" pitchFamily="34" charset="-122"/>
              </a:endParaRPr>
            </a:p>
          </p:txBody>
        </p:sp>
        <p:sp>
          <p:nvSpPr>
            <p:cNvPr id="30" name="文本框 29"/>
            <p:cNvSpPr txBox="1"/>
            <p:nvPr/>
          </p:nvSpPr>
          <p:spPr>
            <a:xfrm>
              <a:off x="6244814" y="2731235"/>
              <a:ext cx="3273369" cy="685124"/>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1800" kern="0" spc="0" dirty="0">
                  <a:solidFill>
                    <a:srgbClr val="000000">
                      <a:lumMod val="85000"/>
                      <a:lumOff val="15000"/>
                    </a:srgbClr>
                  </a:solidFill>
                  <a:latin typeface="微软雅黑" panose="020B0503020204020204" pitchFamily="34" charset="-122"/>
                </a:rPr>
                <a:t>199</a:t>
              </a:r>
              <a:r>
                <a:rPr kumimoji="0" lang="en-US" altLang="zh-CN"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5</a:t>
              </a: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年发布，开源，广泛用于</a:t>
              </a:r>
              <a:r>
                <a:rPr kumimoji="0" lang="zh-CN" altLang="en-US" sz="1800" b="0" i="0" u="none" strike="noStrike" kern="0" cap="none" spc="300" normalizeH="0" baseline="0" noProof="0" dirty="0">
                  <a:ln>
                    <a:noFill/>
                  </a:ln>
                  <a:solidFill>
                    <a:schemeClr val="accent4">
                      <a:lumMod val="60000"/>
                      <a:lumOff val="40000"/>
                    </a:schemeClr>
                  </a:solidFill>
                  <a:effectLst/>
                  <a:uLnTx/>
                  <a:uFillTx/>
                  <a:latin typeface="微软雅黑" panose="020B0503020204020204" pitchFamily="34" charset="-122"/>
                  <a:ea typeface="微软雅黑" panose="020B0503020204020204" pitchFamily="34" charset="-122"/>
                </a:rPr>
                <a:t>学术界、开源项目</a:t>
              </a:r>
            </a:p>
          </p:txBody>
        </p:sp>
      </p:grpSp>
      <p:grpSp>
        <p:nvGrpSpPr>
          <p:cNvPr id="46" name="组合 45"/>
          <p:cNvGrpSpPr/>
          <p:nvPr/>
        </p:nvGrpSpPr>
        <p:grpSpPr>
          <a:xfrm>
            <a:off x="4473829" y="3833752"/>
            <a:ext cx="3273369" cy="2249691"/>
            <a:chOff x="4459315" y="3916867"/>
            <a:chExt cx="3273369" cy="2249691"/>
          </a:xfrm>
        </p:grpSpPr>
        <p:sp>
          <p:nvSpPr>
            <p:cNvPr id="47" name="椭圆 46"/>
            <p:cNvSpPr/>
            <p:nvPr/>
          </p:nvSpPr>
          <p:spPr>
            <a:xfrm>
              <a:off x="5862281" y="3948545"/>
              <a:ext cx="550893" cy="550893"/>
            </a:xfrm>
            <a:prstGeom prst="ellipse">
              <a:avLst/>
            </a:prstGeom>
            <a:noFill/>
            <a:ln w="635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 name="椭圆 47"/>
            <p:cNvSpPr/>
            <p:nvPr/>
          </p:nvSpPr>
          <p:spPr>
            <a:xfrm>
              <a:off x="5820554" y="3916867"/>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 name="文本框 49">
              <a:hlinkClick r:id="rId5" action="ppaction://hlinksldjump"/>
            </p:cNvPr>
            <p:cNvSpPr txBox="1"/>
            <p:nvPr/>
          </p:nvSpPr>
          <p:spPr>
            <a:xfrm>
              <a:off x="4459315" y="4581896"/>
              <a:ext cx="3273369" cy="523220"/>
            </a:xfrm>
            <a:prstGeom prst="rect">
              <a:avLst/>
            </a:prstGeom>
            <a:noFill/>
          </p:spPr>
          <p:txBody>
            <a:bodyPr wrap="square" rtlCol="0">
              <a:spAutoFit/>
            </a:bodyPr>
            <a:lstStyle/>
            <a:p>
              <a:pPr algn="ctr" eaLnBrk="1" fontAlgn="auto" hangingPunct="1">
                <a:spcBef>
                  <a:spcPts val="0"/>
                </a:spcBef>
                <a:spcAft>
                  <a:spcPts val="0"/>
                </a:spcAft>
                <a:defRPr/>
              </a:pPr>
              <a:r>
                <a:rPr lang="en-US" altLang="zh-CN" sz="2800" b="1" kern="0" dirty="0">
                  <a:solidFill>
                    <a:schemeClr val="accent4"/>
                  </a:solidFill>
                  <a:latin typeface="微软雅黑" panose="020B0503020204020204" pitchFamily="34" charset="-122"/>
                </a:rPr>
                <a:t>Nettle</a:t>
              </a:r>
              <a:endParaRPr lang="zh-CN" altLang="en-US" sz="2800" b="1" kern="0" dirty="0">
                <a:solidFill>
                  <a:schemeClr val="accent4"/>
                </a:solidFill>
                <a:latin typeface="微软雅黑" panose="020B0503020204020204" pitchFamily="34" charset="-122"/>
              </a:endParaRPr>
            </a:p>
          </p:txBody>
        </p:sp>
        <p:sp>
          <p:nvSpPr>
            <p:cNvPr id="51" name="文本框 50"/>
            <p:cNvSpPr txBox="1"/>
            <p:nvPr/>
          </p:nvSpPr>
          <p:spPr>
            <a:xfrm>
              <a:off x="4459315" y="5121335"/>
              <a:ext cx="3273369" cy="1045223"/>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始于</a:t>
              </a:r>
              <a:r>
                <a:rPr lang="en-US" altLang="zh-CN" sz="1800" kern="0" spc="0" dirty="0">
                  <a:solidFill>
                    <a:srgbClr val="000000">
                      <a:lumMod val="85000"/>
                      <a:lumOff val="15000"/>
                    </a:srgbClr>
                  </a:solidFill>
                  <a:latin typeface="微软雅黑" panose="020B0503020204020204" pitchFamily="34" charset="-122"/>
                </a:rPr>
                <a:t>200</a:t>
              </a:r>
              <a:r>
                <a:rPr kumimoji="0" lang="en-US" altLang="zh-CN"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1</a:t>
              </a: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年，</a:t>
              </a:r>
              <a:r>
                <a:rPr lang="en-US" altLang="zh-CN" sz="1800" kern="0" spc="0" dirty="0">
                  <a:solidFill>
                    <a:srgbClr val="000000">
                      <a:lumMod val="85000"/>
                      <a:lumOff val="15000"/>
                    </a:srgbClr>
                  </a:solidFill>
                  <a:latin typeface="微软雅黑" panose="020B0503020204020204" pitchFamily="34" charset="-122"/>
                </a:rPr>
                <a:t>200</a:t>
              </a:r>
              <a:r>
                <a:rPr kumimoji="0" lang="en-US" altLang="zh-CN"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9</a:t>
              </a: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年成为</a:t>
              </a:r>
              <a:r>
                <a:rPr lang="en-US" altLang="zh-CN" sz="1800" kern="0" spc="0" dirty="0">
                  <a:solidFill>
                    <a:srgbClr val="000000">
                      <a:lumMod val="85000"/>
                      <a:lumOff val="15000"/>
                    </a:srgbClr>
                  </a:solidFill>
                  <a:latin typeface="微软雅黑" panose="020B0503020204020204" pitchFamily="34" charset="-122"/>
                </a:rPr>
                <a:t>GN</a:t>
              </a:r>
              <a:r>
                <a:rPr lang="en-US" altLang="zh-CN" sz="1800" kern="0" dirty="0">
                  <a:solidFill>
                    <a:srgbClr val="000000">
                      <a:lumMod val="85000"/>
                      <a:lumOff val="15000"/>
                    </a:srgbClr>
                  </a:solidFill>
                  <a:latin typeface="微软雅黑" panose="020B0503020204020204" pitchFamily="34" charset="-122"/>
                </a:rPr>
                <a:t>U</a:t>
              </a: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包，后逐渐增加</a:t>
              </a:r>
              <a:r>
                <a:rPr lang="en-US" altLang="zh-CN" sz="1800" kern="0" spc="0" dirty="0">
                  <a:solidFill>
                    <a:srgbClr val="000000">
                      <a:lumMod val="85000"/>
                      <a:lumOff val="15000"/>
                    </a:srgbClr>
                  </a:solidFill>
                  <a:latin typeface="微软雅黑" panose="020B0503020204020204" pitchFamily="34" charset="-122"/>
                </a:rPr>
                <a:t>AES</a:t>
              </a: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a:t>
              </a:r>
              <a:r>
                <a:rPr lang="en-US" altLang="zh-CN" sz="1800" kern="0" spc="0" dirty="0">
                  <a:solidFill>
                    <a:srgbClr val="000000">
                      <a:lumMod val="85000"/>
                      <a:lumOff val="15000"/>
                    </a:srgbClr>
                  </a:solidFill>
                  <a:latin typeface="微软雅黑" panose="020B0503020204020204" pitchFamily="34" charset="-122"/>
                </a:rPr>
                <a:t>ECDS</a:t>
              </a:r>
              <a:r>
                <a:rPr lang="en-US" altLang="zh-CN" sz="1800" kern="0" dirty="0">
                  <a:solidFill>
                    <a:srgbClr val="000000">
                      <a:lumMod val="85000"/>
                      <a:lumOff val="15000"/>
                    </a:srgbClr>
                  </a:solidFill>
                  <a:latin typeface="微软雅黑" panose="020B0503020204020204" pitchFamily="34" charset="-122"/>
                </a:rPr>
                <a:t>A</a:t>
              </a: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等算法实现</a:t>
              </a:r>
            </a:p>
          </p:txBody>
        </p:sp>
      </p:grpSp>
      <p:grpSp>
        <p:nvGrpSpPr>
          <p:cNvPr id="52" name="组合 51"/>
          <p:cNvGrpSpPr/>
          <p:nvPr/>
        </p:nvGrpSpPr>
        <p:grpSpPr>
          <a:xfrm>
            <a:off x="7896012" y="3836927"/>
            <a:ext cx="3273369" cy="1883242"/>
            <a:chOff x="7881498" y="3926541"/>
            <a:chExt cx="3273369" cy="1883242"/>
          </a:xfrm>
        </p:grpSpPr>
        <p:sp>
          <p:nvSpPr>
            <p:cNvPr id="53" name="椭圆 52"/>
            <p:cNvSpPr/>
            <p:nvPr/>
          </p:nvSpPr>
          <p:spPr>
            <a:xfrm>
              <a:off x="9284464" y="3958219"/>
              <a:ext cx="550893" cy="550893"/>
            </a:xfrm>
            <a:prstGeom prst="ellipse">
              <a:avLst/>
            </a:prstGeom>
            <a:noFill/>
            <a:ln w="635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9242737" y="3926541"/>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a:hlinkClick r:id="rId6" action="ppaction://hlinksldjump"/>
            </p:cNvPr>
            <p:cNvSpPr txBox="1"/>
            <p:nvPr/>
          </p:nvSpPr>
          <p:spPr>
            <a:xfrm>
              <a:off x="7881498" y="4591570"/>
              <a:ext cx="3273369" cy="523220"/>
            </a:xfrm>
            <a:prstGeom prst="rect">
              <a:avLst/>
            </a:prstGeom>
            <a:noFill/>
          </p:spPr>
          <p:txBody>
            <a:bodyPr wrap="square" rtlCol="0">
              <a:spAutoFit/>
            </a:bodyPr>
            <a:lstStyle/>
            <a:p>
              <a:pPr algn="ctr" eaLnBrk="1" fontAlgn="auto" hangingPunct="1">
                <a:spcBef>
                  <a:spcPts val="0"/>
                </a:spcBef>
                <a:spcAft>
                  <a:spcPts val="0"/>
                </a:spcAft>
                <a:defRPr/>
              </a:pPr>
              <a:r>
                <a:rPr lang="en-US" altLang="zh-CN" sz="2800" b="1" kern="0" dirty="0" err="1">
                  <a:solidFill>
                    <a:schemeClr val="accent4"/>
                  </a:solidFill>
                  <a:latin typeface="微软雅黑" panose="020B0503020204020204" pitchFamily="34" charset="-122"/>
                </a:rPr>
                <a:t>Libgcrypt</a:t>
              </a:r>
              <a:endParaRPr lang="zh-CN" altLang="en-US" sz="2800" b="1" kern="0" dirty="0">
                <a:solidFill>
                  <a:schemeClr val="accent4"/>
                </a:solidFill>
                <a:latin typeface="微软雅黑" panose="020B0503020204020204" pitchFamily="34" charset="-122"/>
              </a:endParaRPr>
            </a:p>
          </p:txBody>
        </p:sp>
        <p:sp>
          <p:nvSpPr>
            <p:cNvPr id="57" name="文本框 56"/>
            <p:cNvSpPr txBox="1"/>
            <p:nvPr/>
          </p:nvSpPr>
          <p:spPr>
            <a:xfrm>
              <a:off x="7881498" y="5124659"/>
              <a:ext cx="3273369" cy="685124"/>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1800" kern="0" spc="0" dirty="0">
                  <a:solidFill>
                    <a:srgbClr val="000000">
                      <a:lumMod val="85000"/>
                      <a:lumOff val="15000"/>
                    </a:srgbClr>
                  </a:solidFill>
                  <a:latin typeface="微软雅黑" panose="020B0503020204020204" pitchFamily="34" charset="-122"/>
                </a:rPr>
                <a:t>GnuP</a:t>
              </a:r>
              <a:r>
                <a:rPr kumimoji="0" lang="en-US" altLang="zh-CN"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G</a:t>
              </a: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的底层加密算法库，可作为密码库单独使用</a:t>
              </a:r>
            </a:p>
          </p:txBody>
        </p:sp>
      </p:grpSp>
      <p:grpSp>
        <p:nvGrpSpPr>
          <p:cNvPr id="58" name="组合 57"/>
          <p:cNvGrpSpPr/>
          <p:nvPr/>
        </p:nvGrpSpPr>
        <p:grpSpPr>
          <a:xfrm>
            <a:off x="1051648" y="3833752"/>
            <a:ext cx="3273369" cy="1889592"/>
            <a:chOff x="1037134" y="3929346"/>
            <a:chExt cx="3273369" cy="1889592"/>
          </a:xfrm>
        </p:grpSpPr>
        <p:sp>
          <p:nvSpPr>
            <p:cNvPr id="59" name="椭圆 58"/>
            <p:cNvSpPr/>
            <p:nvPr/>
          </p:nvSpPr>
          <p:spPr>
            <a:xfrm>
              <a:off x="2440100" y="3961024"/>
              <a:ext cx="550893" cy="550893"/>
            </a:xfrm>
            <a:prstGeom prst="ellipse">
              <a:avLst/>
            </a:prstGeom>
            <a:noFill/>
            <a:ln w="635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p:nvPr/>
          </p:nvSpPr>
          <p:spPr>
            <a:xfrm>
              <a:off x="2398373" y="3929346"/>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文本框 61">
              <a:hlinkClick r:id="rId7" action="ppaction://hlinksldjump"/>
            </p:cNvPr>
            <p:cNvSpPr txBox="1"/>
            <p:nvPr/>
          </p:nvSpPr>
          <p:spPr>
            <a:xfrm>
              <a:off x="1037134" y="4594375"/>
              <a:ext cx="3273369" cy="523220"/>
            </a:xfrm>
            <a:prstGeom prst="rect">
              <a:avLst/>
            </a:prstGeom>
            <a:noFill/>
          </p:spPr>
          <p:txBody>
            <a:bodyPr wrap="square" rtlCol="0">
              <a:spAutoFit/>
            </a:bodyPr>
            <a:lstStyle/>
            <a:p>
              <a:pPr algn="ctr" eaLnBrk="1" fontAlgn="auto" hangingPunct="1">
                <a:spcBef>
                  <a:spcPts val="0"/>
                </a:spcBef>
                <a:spcAft>
                  <a:spcPts val="0"/>
                </a:spcAft>
                <a:defRPr/>
              </a:pPr>
              <a:r>
                <a:rPr lang="en-US" altLang="zh-CN" sz="2800" b="1" kern="0" dirty="0" err="1">
                  <a:solidFill>
                    <a:schemeClr val="accent4"/>
                  </a:solidFill>
                  <a:latin typeface="微软雅黑" panose="020B0503020204020204" pitchFamily="34" charset="-122"/>
                </a:rPr>
                <a:t>Cryptlib</a:t>
              </a:r>
              <a:endParaRPr lang="zh-CN" altLang="en-US" sz="2800" b="1" kern="0" dirty="0">
                <a:solidFill>
                  <a:schemeClr val="accent4"/>
                </a:solidFill>
                <a:latin typeface="微软雅黑" panose="020B0503020204020204" pitchFamily="34" charset="-122"/>
              </a:endParaRPr>
            </a:p>
          </p:txBody>
        </p:sp>
        <p:sp>
          <p:nvSpPr>
            <p:cNvPr id="63" name="文本框 62"/>
            <p:cNvSpPr txBox="1"/>
            <p:nvPr/>
          </p:nvSpPr>
          <p:spPr>
            <a:xfrm>
              <a:off x="1037134" y="5133814"/>
              <a:ext cx="3273369" cy="685124"/>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开源，提供</a:t>
              </a:r>
              <a:r>
                <a:rPr kumimoji="0" lang="zh-CN" altLang="en-US" sz="1800" b="0" i="0" u="none" strike="noStrike" kern="0" cap="none" spc="300" normalizeH="0" baseline="0" noProof="0" dirty="0">
                  <a:ln>
                    <a:noFill/>
                  </a:ln>
                  <a:solidFill>
                    <a:schemeClr val="accent4">
                      <a:lumMod val="60000"/>
                      <a:lumOff val="40000"/>
                    </a:schemeClr>
                  </a:solidFill>
                  <a:effectLst/>
                  <a:uLnTx/>
                  <a:uFillTx/>
                  <a:latin typeface="微软雅黑" panose="020B0503020204020204" pitchFamily="34" charset="-122"/>
                  <a:ea typeface="微软雅黑" panose="020B0503020204020204" pitchFamily="34" charset="-122"/>
                </a:rPr>
                <a:t>高层接口</a:t>
              </a:r>
              <a:r>
                <a:rPr kumimoji="0" lang="zh-CN" altLang="en-US" sz="1800" b="0" i="0" u="none" strike="noStrike" kern="0" cap="none" spc="30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，开发者不需了解底层算法细节</a:t>
              </a:r>
            </a:p>
          </p:txBody>
        </p:sp>
      </p:grpSp>
      <p:sp>
        <p:nvSpPr>
          <p:cNvPr id="28" name="动作按钮: 空白 27">
            <a:hlinkClick r:id="rId8" action="ppaction://hlinksldjump" highlightClick="1"/>
            <a:extLst>
              <a:ext uri="{FF2B5EF4-FFF2-40B4-BE49-F238E27FC236}">
                <a16:creationId xmlns:a16="http://schemas.microsoft.com/office/drawing/2014/main" id="{119A1369-1DCE-42DC-9E6F-763EB9AEE576}"/>
              </a:ext>
            </a:extLst>
          </p:cNvPr>
          <p:cNvSpPr/>
          <p:nvPr/>
        </p:nvSpPr>
        <p:spPr bwMode="auto">
          <a:xfrm>
            <a:off x="10627204" y="5685030"/>
            <a:ext cx="1214446" cy="1075772"/>
          </a:xfrm>
          <a:prstGeom prst="actionButtonBlank">
            <a:avLst/>
          </a:prstGeom>
          <a:noFill/>
          <a:ln w="12700" cap="sq" cmpd="sng" algn="ctr">
            <a:noFill/>
            <a:prstDash val="solid"/>
            <a:round/>
            <a:headEnd type="none" w="sm" len="sm"/>
            <a:tailEnd type="none" w="sm" len="sm"/>
          </a:ln>
          <a:effectLst>
            <a:outerShdw blurRad="50800" dist="190500" dir="2940000" algn="tl" rotWithShape="0">
              <a:prstClr val="black"/>
            </a:outerShdw>
          </a:effectLst>
          <a:scene3d>
            <a:camera prst="orthographicFront"/>
            <a:lightRig rig="soft" dir="t"/>
          </a:scene3d>
          <a:sp3d>
            <a:bevelT w="127000" h="127000"/>
          </a:sp3d>
        </p:spPr>
        <p:txBody>
          <a:bodyPr vert="horz" wrap="none" lIns="91440" tIns="45720" rIns="91440" bIns="45720" numCol="1" rtlCol="0" anchor="t" anchorCtr="0" compatLnSpc="1">
            <a:prstTxWarp prst="textNoShape">
              <a:avLst/>
            </a:prstTxWarp>
          </a:bodyPr>
          <a:lstStyle/>
          <a:p>
            <a:pPr marL="0" marR="0" indent="0" algn="l" defTabSz="914400" eaLnBrk="1" fontAlgn="auto" latinLnBrk="0" hangingPunct="1">
              <a:lnSpc>
                <a:spcPct val="100000"/>
              </a:lnSpc>
              <a:spcBef>
                <a:spcPts val="0"/>
              </a:spcBef>
              <a:spcAft>
                <a:spcPts val="0"/>
              </a:spcAft>
              <a:buClrTx/>
              <a:buSzTx/>
              <a:buFontTx/>
              <a:buNone/>
              <a:tabLst/>
            </a:pPr>
            <a:endParaRPr kumimoji="0" lang="zh-CN" altLang="en-US" sz="2400" b="1" i="0" u="none" strike="noStrike" kern="0" cap="all" spc="0" normalizeH="0" baseline="0" noProof="0">
              <a:ln w="9000" cmpd="sng">
                <a:solidFill>
                  <a:srgbClr val="2A5682">
                    <a:shade val="50000"/>
                    <a:satMod val="120000"/>
                  </a:srgbClr>
                </a:solidFill>
                <a:prstDash val="solid"/>
              </a:ln>
              <a:gradFill>
                <a:gsLst>
                  <a:gs pos="0">
                    <a:srgbClr val="2A5682">
                      <a:shade val="20000"/>
                      <a:satMod val="245000"/>
                    </a:srgbClr>
                  </a:gs>
                  <a:gs pos="43000">
                    <a:srgbClr val="2A5682">
                      <a:satMod val="255000"/>
                    </a:srgbClr>
                  </a:gs>
                  <a:gs pos="48000">
                    <a:srgbClr val="2A5682">
                      <a:shade val="85000"/>
                      <a:satMod val="255000"/>
                    </a:srgbClr>
                  </a:gs>
                  <a:gs pos="100000">
                    <a:srgbClr val="2A5682">
                      <a:shade val="20000"/>
                      <a:satMod val="245000"/>
                    </a:srgbClr>
                  </a:gs>
                </a:gsLst>
                <a:lin ang="5400000"/>
              </a:gradFill>
              <a:effectLst>
                <a:reflection blurRad="12700" stA="28000" endPos="45000" dist="1000" dir="5400000" sy="-100000" algn="bl" rotWithShape="0"/>
              </a:effectLst>
              <a:uLnTx/>
              <a:uFillTx/>
              <a:latin typeface="Times New Roman" charset="0"/>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CBE3A-3B25-4B89-9CA0-3CA62A0330FF}"/>
              </a:ext>
            </a:extLst>
          </p:cNvPr>
          <p:cNvSpPr>
            <a:spLocks noGrp="1"/>
          </p:cNvSpPr>
          <p:nvPr>
            <p:ph type="title"/>
          </p:nvPr>
        </p:nvSpPr>
        <p:spPr/>
        <p:txBody>
          <a:bodyPr/>
          <a:lstStyle/>
          <a:p>
            <a:r>
              <a:rPr lang="en-US" altLang="zh-CN" dirty="0"/>
              <a:t>OpenSSL</a:t>
            </a:r>
            <a:endParaRPr lang="zh-CN" altLang="en-US" dirty="0"/>
          </a:p>
        </p:txBody>
      </p:sp>
      <p:sp>
        <p:nvSpPr>
          <p:cNvPr id="3" name="文本框 2">
            <a:extLst>
              <a:ext uri="{FF2B5EF4-FFF2-40B4-BE49-F238E27FC236}">
                <a16:creationId xmlns:a16="http://schemas.microsoft.com/office/drawing/2014/main" id="{A807F267-A88E-4EA9-88B1-E20A65029DC6}"/>
              </a:ext>
            </a:extLst>
          </p:cNvPr>
          <p:cNvSpPr txBox="1"/>
          <p:nvPr/>
        </p:nvSpPr>
        <p:spPr>
          <a:xfrm>
            <a:off x="459581" y="920896"/>
            <a:ext cx="11211861" cy="489558"/>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作为</a:t>
            </a:r>
            <a:r>
              <a:rPr lang="en-US" altLang="zh-CN" sz="2200" dirty="0">
                <a:latin typeface="+mn-ea"/>
                <a:ea typeface="+mn-ea"/>
              </a:rPr>
              <a:t>SSL/TLS</a:t>
            </a:r>
            <a:r>
              <a:rPr lang="zh-CN" altLang="en-US" sz="2200" dirty="0">
                <a:latin typeface="+mn-ea"/>
                <a:ea typeface="+mn-ea"/>
              </a:rPr>
              <a:t>协议的开源实现，广泛部署在</a:t>
            </a:r>
            <a:r>
              <a:rPr lang="en-US" altLang="zh-CN" sz="2200" dirty="0">
                <a:latin typeface="+mn-ea"/>
                <a:ea typeface="+mn-ea"/>
              </a:rPr>
              <a:t>web</a:t>
            </a:r>
            <a:r>
              <a:rPr lang="zh-CN" altLang="en-US" sz="2200" dirty="0">
                <a:latin typeface="+mn-ea"/>
                <a:ea typeface="+mn-ea"/>
              </a:rPr>
              <a:t>服务器上，典型应用是搭建</a:t>
            </a:r>
            <a:r>
              <a:rPr lang="en-US" altLang="zh-CN" sz="2200" dirty="0">
                <a:latin typeface="+mn-ea"/>
                <a:ea typeface="+mn-ea"/>
              </a:rPr>
              <a:t>HTTPS</a:t>
            </a:r>
            <a:r>
              <a:rPr lang="zh-CN" altLang="en-US" sz="2200" dirty="0">
                <a:latin typeface="+mn-ea"/>
                <a:ea typeface="+mn-ea"/>
              </a:rPr>
              <a:t>服务</a:t>
            </a:r>
            <a:endParaRPr lang="en-US" altLang="zh-CN" sz="2200" dirty="0">
              <a:latin typeface="+mn-ea"/>
              <a:ea typeface="+mn-ea"/>
            </a:endParaRPr>
          </a:p>
        </p:txBody>
      </p:sp>
      <p:sp>
        <p:nvSpPr>
          <p:cNvPr id="4" name="文本框 3">
            <a:extLst>
              <a:ext uri="{FF2B5EF4-FFF2-40B4-BE49-F238E27FC236}">
                <a16:creationId xmlns:a16="http://schemas.microsoft.com/office/drawing/2014/main" id="{E5682927-BE31-42C0-AB25-2227A1954856}"/>
              </a:ext>
            </a:extLst>
          </p:cNvPr>
          <p:cNvSpPr txBox="1"/>
          <p:nvPr/>
        </p:nvSpPr>
        <p:spPr>
          <a:xfrm>
            <a:off x="833127" y="1452828"/>
            <a:ext cx="8388571" cy="776751"/>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zh-CN" altLang="en-US" spc="300" dirty="0"/>
              <a:t>主页：</a:t>
            </a:r>
            <a:r>
              <a:rPr lang="en-US" altLang="zh-CN" dirty="0">
                <a:hlinkClick r:id="rId3"/>
              </a:rPr>
              <a:t>https://www.openssl.org/source/</a:t>
            </a:r>
            <a:endParaRPr lang="en-US" altLang="zh-CN" dirty="0"/>
          </a:p>
          <a:p>
            <a:pPr marL="285750" indent="-285750" algn="just">
              <a:lnSpc>
                <a:spcPct val="130000"/>
              </a:lnSpc>
              <a:buFont typeface="Arial" panose="020B0604020202020204" pitchFamily="34" charset="0"/>
              <a:buChar char="•"/>
            </a:pPr>
            <a:r>
              <a:rPr lang="en-US" altLang="zh-CN" dirty="0"/>
              <a:t>GitHub</a:t>
            </a:r>
            <a:r>
              <a:rPr lang="zh-CN" altLang="en-US" spc="300" dirty="0"/>
              <a:t>：</a:t>
            </a:r>
            <a:r>
              <a:rPr lang="en-US" altLang="zh-CN" dirty="0">
                <a:hlinkClick r:id="rId4"/>
              </a:rPr>
              <a:t>https://github.com/openssl</a:t>
            </a:r>
            <a:endParaRPr lang="en-US" altLang="zh-CN" dirty="0"/>
          </a:p>
        </p:txBody>
      </p:sp>
      <p:sp>
        <p:nvSpPr>
          <p:cNvPr id="5" name="文本框 4">
            <a:extLst>
              <a:ext uri="{FF2B5EF4-FFF2-40B4-BE49-F238E27FC236}">
                <a16:creationId xmlns:a16="http://schemas.microsoft.com/office/drawing/2014/main" id="{2E6065DA-BD8D-44B9-B0B2-2F89E278EE68}"/>
              </a:ext>
            </a:extLst>
          </p:cNvPr>
          <p:cNvSpPr txBox="1"/>
          <p:nvPr/>
        </p:nvSpPr>
        <p:spPr>
          <a:xfrm>
            <a:off x="490069" y="2271953"/>
            <a:ext cx="1934397" cy="489558"/>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组成</a:t>
            </a:r>
            <a:endParaRPr lang="en-US" altLang="zh-CN" sz="2200" dirty="0">
              <a:latin typeface="+mn-ea"/>
              <a:ea typeface="+mn-ea"/>
            </a:endParaRPr>
          </a:p>
        </p:txBody>
      </p:sp>
      <p:grpSp>
        <p:nvGrpSpPr>
          <p:cNvPr id="35" name="组合 34">
            <a:extLst>
              <a:ext uri="{FF2B5EF4-FFF2-40B4-BE49-F238E27FC236}">
                <a16:creationId xmlns:a16="http://schemas.microsoft.com/office/drawing/2014/main" id="{225C7CBF-EEA5-45B7-B476-A3DBE9B13169}"/>
              </a:ext>
            </a:extLst>
          </p:cNvPr>
          <p:cNvGrpSpPr/>
          <p:nvPr/>
        </p:nvGrpSpPr>
        <p:grpSpPr>
          <a:xfrm>
            <a:off x="506567" y="2835025"/>
            <a:ext cx="5186741" cy="1572159"/>
            <a:chOff x="506567" y="2835025"/>
            <a:chExt cx="5186741" cy="1572159"/>
          </a:xfrm>
        </p:grpSpPr>
        <p:sp>
          <p:nvSpPr>
            <p:cNvPr id="6" name="ïṡlîḍé">
              <a:extLst>
                <a:ext uri="{FF2B5EF4-FFF2-40B4-BE49-F238E27FC236}">
                  <a16:creationId xmlns:a16="http://schemas.microsoft.com/office/drawing/2014/main" id="{30157F44-383E-4BCB-9D20-1EDDCDB352FC}"/>
                </a:ext>
              </a:extLst>
            </p:cNvPr>
            <p:cNvSpPr/>
            <p:nvPr/>
          </p:nvSpPr>
          <p:spPr>
            <a:xfrm>
              <a:off x="506567" y="3047555"/>
              <a:ext cx="5186736" cy="1359629"/>
            </a:xfrm>
            <a:prstGeom prst="rect">
              <a:avLst/>
            </a:prstGeom>
            <a:noFill/>
            <a:ln w="15875" cap="flat" cmpd="sng" algn="ctr">
              <a:solidFill>
                <a:srgbClr val="F0F0F0">
                  <a:lumMod val="75000"/>
                </a:srgbClr>
              </a:solid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ïŝlíḍè">
              <a:extLst>
                <a:ext uri="{FF2B5EF4-FFF2-40B4-BE49-F238E27FC236}">
                  <a16:creationId xmlns:a16="http://schemas.microsoft.com/office/drawing/2014/main" id="{25C60BC0-D6E4-4CCA-8706-51AB1AED9D0F}"/>
                </a:ext>
              </a:extLst>
            </p:cNvPr>
            <p:cNvSpPr/>
            <p:nvPr/>
          </p:nvSpPr>
          <p:spPr>
            <a:xfrm rot="2700000">
              <a:off x="1407510" y="2835025"/>
              <a:ext cx="755703" cy="755703"/>
            </a:xfrm>
            <a:prstGeom prst="roundRect">
              <a:avLst/>
            </a:prstGeom>
            <a:solidFill>
              <a:schemeClr val="accent1"/>
            </a:solidFill>
            <a:ln w="12700" cap="flat" cmpd="sng" algn="ctr">
              <a:no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2D50CD97-702B-4783-8D36-7C5C7E8DB379}"/>
                </a:ext>
              </a:extLst>
            </p:cNvPr>
            <p:cNvSpPr txBox="1"/>
            <p:nvPr/>
          </p:nvSpPr>
          <p:spPr>
            <a:xfrm>
              <a:off x="914225" y="3244936"/>
              <a:ext cx="4779083" cy="1048492"/>
            </a:xfrm>
            <a:prstGeom prst="rect">
              <a:avLst/>
            </a:prstGeom>
            <a:noFill/>
          </p:spPr>
          <p:txBody>
            <a:bodyPr wrap="square" lIns="0" tIns="0" rIns="0" bIns="0" rtlCol="0">
              <a:spAutoFit/>
            </a:bodyPr>
            <a:lstStyle/>
            <a:p>
              <a:pPr algn="ctr" eaLnBrk="1" fontAlgn="auto" hangingPunct="1">
                <a:lnSpc>
                  <a:spcPct val="130000"/>
                </a:lnSpc>
                <a:spcBef>
                  <a:spcPts val="0"/>
                </a:spcBef>
                <a:spcAft>
                  <a:spcPts val="0"/>
                </a:spcAft>
              </a:pPr>
              <a:r>
                <a:rPr lang="en-US" altLang="zh-CN" sz="2400" b="1" dirty="0">
                  <a:solidFill>
                    <a:schemeClr val="tx2"/>
                  </a:solidFill>
                  <a:latin typeface="微软雅黑" panose="020B0503020204020204" pitchFamily="34" charset="-122"/>
                  <a:ea typeface="微软雅黑" panose="020B0503020204020204" pitchFamily="34" charset="-122"/>
                </a:rPr>
                <a:t>SSL</a:t>
              </a:r>
              <a:r>
                <a:rPr lang="en-US" altLang="zh-CN" sz="2400" b="1" spc="300" dirty="0">
                  <a:solidFill>
                    <a:schemeClr val="tx2"/>
                  </a:solidFill>
                  <a:latin typeface="微软雅黑" panose="020B0503020204020204" pitchFamily="34" charset="-122"/>
                  <a:ea typeface="微软雅黑" panose="020B0503020204020204" pitchFamily="34" charset="-122"/>
                </a:rPr>
                <a:t> </a:t>
              </a:r>
              <a:r>
                <a:rPr lang="zh-CN" altLang="en-US" sz="2400" b="1" spc="300" dirty="0">
                  <a:solidFill>
                    <a:schemeClr val="tx2"/>
                  </a:solidFill>
                  <a:latin typeface="微软雅黑" panose="020B0503020204020204" pitchFamily="34" charset="-122"/>
                  <a:ea typeface="微软雅黑" panose="020B0503020204020204" pitchFamily="34" charset="-122"/>
                </a:rPr>
                <a:t>协议库</a:t>
              </a:r>
              <a:endParaRPr lang="en-US" altLang="zh-CN" sz="2400" b="1" spc="300" dirty="0">
                <a:solidFill>
                  <a:schemeClr val="tx2"/>
                </a:solidFill>
                <a:latin typeface="微软雅黑" panose="020B0503020204020204" pitchFamily="34" charset="-122"/>
                <a:ea typeface="微软雅黑" panose="020B0503020204020204" pitchFamily="34" charset="-122"/>
              </a:endParaRPr>
            </a:p>
            <a:p>
              <a:pPr algn="ctr" eaLnBrk="1" fontAlgn="auto" hangingPunct="1">
                <a:lnSpc>
                  <a:spcPct val="130000"/>
                </a:lnSpc>
                <a:spcBef>
                  <a:spcPts val="0"/>
                </a:spcBef>
                <a:spcAft>
                  <a:spcPts val="0"/>
                </a:spcAft>
              </a:pPr>
              <a:r>
                <a:rPr lang="en-US" altLang="zh-CN" sz="1400" b="1" dirty="0" err="1">
                  <a:solidFill>
                    <a:schemeClr val="tx2"/>
                  </a:solidFill>
                  <a:latin typeface="微软雅黑" panose="020B0503020204020204" pitchFamily="34" charset="-122"/>
                  <a:ea typeface="微软雅黑" panose="020B0503020204020204" pitchFamily="34" charset="-122"/>
                </a:rPr>
                <a:t>libssl</a:t>
              </a:r>
              <a:endParaRPr lang="en-US" altLang="zh-CN" sz="1400" b="1" dirty="0">
                <a:solidFill>
                  <a:schemeClr val="tx2"/>
                </a:solidFill>
                <a:latin typeface="微软雅黑" panose="020B0503020204020204" pitchFamily="34" charset="-122"/>
              </a:endParaRPr>
            </a:p>
            <a:p>
              <a:pPr algn="ctr" eaLnBrk="1" fontAlgn="auto" hangingPunct="1">
                <a:lnSpc>
                  <a:spcPct val="130000"/>
                </a:lnSpc>
                <a:spcBef>
                  <a:spcPts val="0"/>
                </a:spcBef>
                <a:spcAft>
                  <a:spcPts val="0"/>
                </a:spcAft>
              </a:pPr>
              <a:r>
                <a:rPr lang="zh-CN" altLang="en-US" sz="1600" spc="300" dirty="0"/>
                <a:t>提供</a:t>
              </a:r>
              <a:r>
                <a:rPr lang="en-US" altLang="zh-CN" sz="1600" dirty="0">
                  <a:latin typeface="微软雅黑" panose="020B0503020204020204" pitchFamily="34" charset="-122"/>
                </a:rPr>
                <a:t>SSL</a:t>
              </a:r>
              <a:r>
                <a:rPr lang="zh-CN" altLang="en-US" sz="1600" dirty="0">
                  <a:latin typeface="微软雅黑" panose="020B0503020204020204" pitchFamily="34" charset="-122"/>
                </a:rPr>
                <a:t>、</a:t>
              </a:r>
              <a:r>
                <a:rPr lang="en-US" altLang="zh-CN" sz="1600" dirty="0">
                  <a:latin typeface="微软雅黑" panose="020B0503020204020204" pitchFamily="34" charset="-122"/>
                </a:rPr>
                <a:t>TLS</a:t>
              </a:r>
              <a:r>
                <a:rPr lang="zh-CN" altLang="en-US" sz="1600" dirty="0">
                  <a:latin typeface="微软雅黑" panose="020B0503020204020204" pitchFamily="34" charset="-122"/>
                </a:rPr>
                <a:t>、 </a:t>
              </a:r>
              <a:r>
                <a:rPr lang="en-US" altLang="zh-CN" sz="1600" dirty="0">
                  <a:latin typeface="微软雅黑" panose="020B0503020204020204" pitchFamily="34" charset="-122"/>
                </a:rPr>
                <a:t>DTLS</a:t>
              </a:r>
              <a:r>
                <a:rPr lang="zh-CN" altLang="en-US" sz="1600" spc="300" dirty="0"/>
                <a:t>（数据报传输层安全）</a:t>
              </a:r>
              <a:endParaRPr lang="zh-CN" altLang="en-US" sz="1600" spc="300"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948564BF-FD46-40E7-AE94-B83CB1F03D4D}"/>
                </a:ext>
              </a:extLst>
            </p:cNvPr>
            <p:cNvGrpSpPr/>
            <p:nvPr/>
          </p:nvGrpSpPr>
          <p:grpSpPr>
            <a:xfrm>
              <a:off x="1587361" y="3014246"/>
              <a:ext cx="396000" cy="396000"/>
              <a:chOff x="9217025" y="2227263"/>
              <a:chExt cx="481013" cy="479425"/>
            </a:xfrm>
            <a:solidFill>
              <a:srgbClr val="FFFFFF"/>
            </a:solidFill>
          </p:grpSpPr>
          <p:sp>
            <p:nvSpPr>
              <p:cNvPr id="16" name="Freeform 105">
                <a:extLst>
                  <a:ext uri="{FF2B5EF4-FFF2-40B4-BE49-F238E27FC236}">
                    <a16:creationId xmlns:a16="http://schemas.microsoft.com/office/drawing/2014/main" id="{381395A3-1DC8-4382-A31D-10E80941C3D5}"/>
                  </a:ext>
                </a:extLst>
              </p:cNvPr>
              <p:cNvSpPr/>
              <p:nvPr/>
            </p:nvSpPr>
            <p:spPr bwMode="auto">
              <a:xfrm>
                <a:off x="9217025" y="2227263"/>
                <a:ext cx="481013" cy="479425"/>
              </a:xfrm>
              <a:custGeom>
                <a:avLst/>
                <a:gdLst>
                  <a:gd name="T0" fmla="*/ 126 w 128"/>
                  <a:gd name="T1" fmla="*/ 123 h 128"/>
                  <a:gd name="T2" fmla="*/ 5 w 128"/>
                  <a:gd name="T3" fmla="*/ 123 h 128"/>
                  <a:gd name="T4" fmla="*/ 5 w 128"/>
                  <a:gd name="T5" fmla="*/ 2 h 128"/>
                  <a:gd name="T6" fmla="*/ 2 w 128"/>
                  <a:gd name="T7" fmla="*/ 0 h 128"/>
                  <a:gd name="T8" fmla="*/ 0 w 128"/>
                  <a:gd name="T9" fmla="*/ 2 h 128"/>
                  <a:gd name="T10" fmla="*/ 0 w 128"/>
                  <a:gd name="T11" fmla="*/ 126 h 128"/>
                  <a:gd name="T12" fmla="*/ 2 w 128"/>
                  <a:gd name="T13" fmla="*/ 128 h 128"/>
                  <a:gd name="T14" fmla="*/ 126 w 128"/>
                  <a:gd name="T15" fmla="*/ 128 h 128"/>
                  <a:gd name="T16" fmla="*/ 128 w 128"/>
                  <a:gd name="T17" fmla="*/ 126 h 128"/>
                  <a:gd name="T18" fmla="*/ 126 w 128"/>
                  <a:gd name="T1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26" y="123"/>
                    </a:moveTo>
                    <a:cubicBezTo>
                      <a:pt x="5" y="123"/>
                      <a:pt x="5" y="123"/>
                      <a:pt x="5" y="123"/>
                    </a:cubicBezTo>
                    <a:cubicBezTo>
                      <a:pt x="5" y="2"/>
                      <a:pt x="5" y="2"/>
                      <a:pt x="5" y="2"/>
                    </a:cubicBezTo>
                    <a:cubicBezTo>
                      <a:pt x="5" y="1"/>
                      <a:pt x="4" y="0"/>
                      <a:pt x="2" y="0"/>
                    </a:cubicBezTo>
                    <a:cubicBezTo>
                      <a:pt x="1" y="0"/>
                      <a:pt x="0" y="1"/>
                      <a:pt x="0" y="2"/>
                    </a:cubicBezTo>
                    <a:cubicBezTo>
                      <a:pt x="0" y="126"/>
                      <a:pt x="0" y="126"/>
                      <a:pt x="0" y="126"/>
                    </a:cubicBezTo>
                    <a:cubicBezTo>
                      <a:pt x="0" y="127"/>
                      <a:pt x="1" y="128"/>
                      <a:pt x="2" y="128"/>
                    </a:cubicBezTo>
                    <a:cubicBezTo>
                      <a:pt x="126" y="128"/>
                      <a:pt x="126" y="128"/>
                      <a:pt x="126" y="128"/>
                    </a:cubicBezTo>
                    <a:cubicBezTo>
                      <a:pt x="127" y="128"/>
                      <a:pt x="128" y="127"/>
                      <a:pt x="128" y="126"/>
                    </a:cubicBezTo>
                    <a:cubicBezTo>
                      <a:pt x="128" y="124"/>
                      <a:pt x="127" y="123"/>
                      <a:pt x="126" y="123"/>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Freeform 106">
                <a:extLst>
                  <a:ext uri="{FF2B5EF4-FFF2-40B4-BE49-F238E27FC236}">
                    <a16:creationId xmlns:a16="http://schemas.microsoft.com/office/drawing/2014/main" id="{70512A42-33F3-4DE3-B87F-CA24AB366F50}"/>
                  </a:ext>
                </a:extLst>
              </p:cNvPr>
              <p:cNvSpPr/>
              <p:nvPr/>
            </p:nvSpPr>
            <p:spPr bwMode="auto">
              <a:xfrm>
                <a:off x="9274175" y="2316163"/>
                <a:ext cx="423863" cy="274638"/>
              </a:xfrm>
              <a:custGeom>
                <a:avLst/>
                <a:gdLst>
                  <a:gd name="T0" fmla="*/ 2 w 113"/>
                  <a:gd name="T1" fmla="*/ 49 h 73"/>
                  <a:gd name="T2" fmla="*/ 16 w 113"/>
                  <a:gd name="T3" fmla="*/ 49 h 73"/>
                  <a:gd name="T4" fmla="*/ 35 w 113"/>
                  <a:gd name="T5" fmla="*/ 72 h 73"/>
                  <a:gd name="T6" fmla="*/ 39 w 113"/>
                  <a:gd name="T7" fmla="*/ 72 h 73"/>
                  <a:gd name="T8" fmla="*/ 93 w 113"/>
                  <a:gd name="T9" fmla="*/ 6 h 73"/>
                  <a:gd name="T10" fmla="*/ 109 w 113"/>
                  <a:gd name="T11" fmla="*/ 25 h 73"/>
                  <a:gd name="T12" fmla="*/ 111 w 113"/>
                  <a:gd name="T13" fmla="*/ 26 h 73"/>
                  <a:gd name="T14" fmla="*/ 113 w 113"/>
                  <a:gd name="T15" fmla="*/ 23 h 73"/>
                  <a:gd name="T16" fmla="*/ 112 w 113"/>
                  <a:gd name="T17" fmla="*/ 22 h 73"/>
                  <a:gd name="T18" fmla="*/ 95 w 113"/>
                  <a:gd name="T19" fmla="*/ 1 h 73"/>
                  <a:gd name="T20" fmla="*/ 91 w 113"/>
                  <a:gd name="T21" fmla="*/ 1 h 73"/>
                  <a:gd name="T22" fmla="*/ 37 w 113"/>
                  <a:gd name="T23" fmla="*/ 67 h 73"/>
                  <a:gd name="T24" fmla="*/ 19 w 113"/>
                  <a:gd name="T25" fmla="*/ 45 h 73"/>
                  <a:gd name="T26" fmla="*/ 17 w 113"/>
                  <a:gd name="T27" fmla="*/ 44 h 73"/>
                  <a:gd name="T28" fmla="*/ 2 w 113"/>
                  <a:gd name="T29" fmla="*/ 44 h 73"/>
                  <a:gd name="T30" fmla="*/ 0 w 113"/>
                  <a:gd name="T31" fmla="*/ 46 h 73"/>
                  <a:gd name="T32" fmla="*/ 2 w 113"/>
                  <a:gd name="T33"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73">
                    <a:moveTo>
                      <a:pt x="2" y="49"/>
                    </a:moveTo>
                    <a:cubicBezTo>
                      <a:pt x="16" y="49"/>
                      <a:pt x="16" y="49"/>
                      <a:pt x="16" y="49"/>
                    </a:cubicBezTo>
                    <a:cubicBezTo>
                      <a:pt x="35" y="72"/>
                      <a:pt x="35" y="72"/>
                      <a:pt x="35" y="72"/>
                    </a:cubicBezTo>
                    <a:cubicBezTo>
                      <a:pt x="36" y="73"/>
                      <a:pt x="38" y="73"/>
                      <a:pt x="39" y="72"/>
                    </a:cubicBezTo>
                    <a:cubicBezTo>
                      <a:pt x="93" y="6"/>
                      <a:pt x="93" y="6"/>
                      <a:pt x="93" y="6"/>
                    </a:cubicBezTo>
                    <a:cubicBezTo>
                      <a:pt x="109" y="25"/>
                      <a:pt x="109" y="25"/>
                      <a:pt x="109" y="25"/>
                    </a:cubicBezTo>
                    <a:cubicBezTo>
                      <a:pt x="109" y="25"/>
                      <a:pt x="110" y="26"/>
                      <a:pt x="111" y="26"/>
                    </a:cubicBezTo>
                    <a:cubicBezTo>
                      <a:pt x="112" y="26"/>
                      <a:pt x="113" y="25"/>
                      <a:pt x="113" y="23"/>
                    </a:cubicBezTo>
                    <a:cubicBezTo>
                      <a:pt x="113" y="23"/>
                      <a:pt x="112" y="22"/>
                      <a:pt x="112" y="22"/>
                    </a:cubicBezTo>
                    <a:cubicBezTo>
                      <a:pt x="95" y="1"/>
                      <a:pt x="95" y="1"/>
                      <a:pt x="95" y="1"/>
                    </a:cubicBezTo>
                    <a:cubicBezTo>
                      <a:pt x="94" y="0"/>
                      <a:pt x="92" y="0"/>
                      <a:pt x="91" y="1"/>
                    </a:cubicBezTo>
                    <a:cubicBezTo>
                      <a:pt x="37" y="67"/>
                      <a:pt x="37" y="67"/>
                      <a:pt x="37" y="67"/>
                    </a:cubicBezTo>
                    <a:cubicBezTo>
                      <a:pt x="19" y="45"/>
                      <a:pt x="19" y="45"/>
                      <a:pt x="19" y="45"/>
                    </a:cubicBezTo>
                    <a:cubicBezTo>
                      <a:pt x="19" y="44"/>
                      <a:pt x="18" y="44"/>
                      <a:pt x="17" y="44"/>
                    </a:cubicBezTo>
                    <a:cubicBezTo>
                      <a:pt x="2" y="44"/>
                      <a:pt x="2" y="44"/>
                      <a:pt x="2" y="44"/>
                    </a:cubicBezTo>
                    <a:cubicBezTo>
                      <a:pt x="1" y="44"/>
                      <a:pt x="0" y="45"/>
                      <a:pt x="0" y="46"/>
                    </a:cubicBezTo>
                    <a:cubicBezTo>
                      <a:pt x="0" y="48"/>
                      <a:pt x="1" y="49"/>
                      <a:pt x="2" y="4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grpSp>
        <p:nvGrpSpPr>
          <p:cNvPr id="34" name="组合 33">
            <a:extLst>
              <a:ext uri="{FF2B5EF4-FFF2-40B4-BE49-F238E27FC236}">
                <a16:creationId xmlns:a16="http://schemas.microsoft.com/office/drawing/2014/main" id="{BADE7E32-5719-4279-9B9B-F7B66AE6CC42}"/>
              </a:ext>
            </a:extLst>
          </p:cNvPr>
          <p:cNvGrpSpPr/>
          <p:nvPr/>
        </p:nvGrpSpPr>
        <p:grpSpPr>
          <a:xfrm>
            <a:off x="507135" y="4858288"/>
            <a:ext cx="11519406" cy="1310194"/>
            <a:chOff x="507135" y="4858288"/>
            <a:chExt cx="11519406" cy="1310194"/>
          </a:xfrm>
        </p:grpSpPr>
        <p:sp>
          <p:nvSpPr>
            <p:cNvPr id="10" name="iS1íḍé">
              <a:extLst>
                <a:ext uri="{FF2B5EF4-FFF2-40B4-BE49-F238E27FC236}">
                  <a16:creationId xmlns:a16="http://schemas.microsoft.com/office/drawing/2014/main" id="{55945801-A902-46F3-A2D5-8FD76BE82952}"/>
                </a:ext>
              </a:extLst>
            </p:cNvPr>
            <p:cNvSpPr/>
            <p:nvPr/>
          </p:nvSpPr>
          <p:spPr>
            <a:xfrm>
              <a:off x="507135" y="4955543"/>
              <a:ext cx="11519406" cy="1212939"/>
            </a:xfrm>
            <a:prstGeom prst="rect">
              <a:avLst/>
            </a:prstGeom>
            <a:solidFill>
              <a:schemeClr val="accent4"/>
            </a:solidFill>
            <a:ln w="25400" cap="flat" cmpd="sng" algn="ctr">
              <a:no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ïṡ1íḓê">
              <a:extLst>
                <a:ext uri="{FF2B5EF4-FFF2-40B4-BE49-F238E27FC236}">
                  <a16:creationId xmlns:a16="http://schemas.microsoft.com/office/drawing/2014/main" id="{C93B2D7B-62D4-42A1-B8BF-A5D7C2F021EC}"/>
                </a:ext>
              </a:extLst>
            </p:cNvPr>
            <p:cNvSpPr/>
            <p:nvPr/>
          </p:nvSpPr>
          <p:spPr>
            <a:xfrm rot="2700000">
              <a:off x="4398657" y="4858288"/>
              <a:ext cx="755703" cy="755703"/>
            </a:xfrm>
            <a:prstGeom prst="roundRect">
              <a:avLst/>
            </a:prstGeom>
            <a:solidFill>
              <a:srgbClr val="FFFFFF"/>
            </a:solidFill>
            <a:ln w="25400" cap="flat" cmpd="sng" algn="ctr">
              <a:solidFill>
                <a:schemeClr val="accent4"/>
              </a:solid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9F8BE076-D9C7-4E74-8259-5CBB3CB8AC0C}"/>
                </a:ext>
              </a:extLst>
            </p:cNvPr>
            <p:cNvSpPr txBox="1"/>
            <p:nvPr/>
          </p:nvSpPr>
          <p:spPr>
            <a:xfrm>
              <a:off x="785517" y="5012372"/>
              <a:ext cx="10962642" cy="1049133"/>
            </a:xfrm>
            <a:prstGeom prst="rect">
              <a:avLst/>
            </a:prstGeom>
            <a:noFill/>
          </p:spPr>
          <p:txBody>
            <a:bodyPr wrap="square" lIns="0" tIns="0" rIns="0" bIns="0" rtlCol="0">
              <a:spAutoFit/>
            </a:bodyPr>
            <a:lstStyle/>
            <a:p>
              <a:pPr algn="ctr" eaLnBrk="1" fontAlgn="auto" hangingPunct="1">
                <a:lnSpc>
                  <a:spcPct val="130000"/>
                </a:lnSpc>
                <a:spcBef>
                  <a:spcPts val="0"/>
                </a:spcBef>
                <a:spcAft>
                  <a:spcPts val="0"/>
                </a:spcAft>
              </a:pPr>
              <a:r>
                <a:rPr lang="zh-CN" altLang="en-US" sz="2400" b="1" spc="300" dirty="0">
                  <a:solidFill>
                    <a:srgbClr val="FFFFFF"/>
                  </a:solidFill>
                  <a:latin typeface="微软雅黑" panose="020B0503020204020204" pitchFamily="34" charset="-122"/>
                  <a:ea typeface="微软雅黑" panose="020B0503020204020204" pitchFamily="34" charset="-122"/>
                </a:rPr>
                <a:t>密码算法库 </a:t>
              </a:r>
              <a:endParaRPr lang="en-US" altLang="zh-CN" sz="2400" b="1" spc="300" dirty="0">
                <a:solidFill>
                  <a:srgbClr val="FFFFFF"/>
                </a:solidFill>
                <a:latin typeface="微软雅黑" panose="020B0503020204020204" pitchFamily="34" charset="-122"/>
                <a:ea typeface="微软雅黑" panose="020B0503020204020204" pitchFamily="34" charset="-122"/>
              </a:endParaRPr>
            </a:p>
            <a:p>
              <a:pPr algn="ctr" eaLnBrk="1" fontAlgn="auto" hangingPunct="1">
                <a:lnSpc>
                  <a:spcPct val="130000"/>
                </a:lnSpc>
                <a:spcBef>
                  <a:spcPts val="0"/>
                </a:spcBef>
                <a:spcAft>
                  <a:spcPts val="0"/>
                </a:spcAft>
              </a:pPr>
              <a:r>
                <a:rPr lang="en-US" altLang="zh-CN" sz="1400" b="1" dirty="0" err="1">
                  <a:solidFill>
                    <a:srgbClr val="FFFFFF"/>
                  </a:solidFill>
                  <a:latin typeface="微软雅黑" panose="020B0503020204020204" pitchFamily="34" charset="-122"/>
                  <a:ea typeface="微软雅黑" panose="020B0503020204020204" pitchFamily="34" charset="-122"/>
                </a:rPr>
                <a:t>libcrypto</a:t>
              </a:r>
              <a:endParaRPr lang="en-US" altLang="zh-CN" sz="1400" b="1" dirty="0">
                <a:solidFill>
                  <a:srgbClr val="FFFFFF"/>
                </a:solidFill>
                <a:latin typeface="微软雅黑" panose="020B0503020204020204" pitchFamily="34" charset="-122"/>
              </a:endParaRPr>
            </a:p>
            <a:p>
              <a:pPr algn="ctr" eaLnBrk="1" fontAlgn="auto" hangingPunct="1">
                <a:lnSpc>
                  <a:spcPct val="130000"/>
                </a:lnSpc>
                <a:spcBef>
                  <a:spcPts val="0"/>
                </a:spcBef>
                <a:spcAft>
                  <a:spcPts val="0"/>
                </a:spcAft>
              </a:pPr>
              <a:r>
                <a:rPr lang="zh-CN" altLang="en-US" sz="1600" spc="300" dirty="0">
                  <a:solidFill>
                    <a:srgbClr val="FFFFFF"/>
                  </a:solidFill>
                  <a:latin typeface="微软雅黑" panose="020B0503020204020204" pitchFamily="34" charset="-122"/>
                  <a:ea typeface="微软雅黑" panose="020B0503020204020204" pitchFamily="34" charset="-122"/>
                </a:rPr>
                <a:t>提供常用密码算法及协议、随机数、大整数、</a:t>
              </a:r>
              <a:r>
                <a:rPr lang="en-US" altLang="zh-CN" sz="1600" dirty="0">
                  <a:solidFill>
                    <a:srgbClr val="FFFFFF"/>
                  </a:solidFill>
                  <a:latin typeface="微软雅黑" panose="020B0503020204020204" pitchFamily="34" charset="-122"/>
                  <a:ea typeface="微软雅黑" panose="020B0503020204020204" pitchFamily="34" charset="-122"/>
                </a:rPr>
                <a:t>ASN1 </a:t>
              </a:r>
              <a:r>
                <a:rPr lang="zh-CN" altLang="en-US" sz="1600" spc="300" dirty="0">
                  <a:solidFill>
                    <a:srgbClr val="FFFFFF"/>
                  </a:solidFill>
                  <a:latin typeface="微软雅黑" panose="020B0503020204020204" pitchFamily="34" charset="-122"/>
                  <a:ea typeface="微软雅黑" panose="020B0503020204020204" pitchFamily="34" charset="-122"/>
                </a:rPr>
                <a:t>编</a:t>
              </a:r>
              <a:r>
                <a:rPr lang="en-US" altLang="zh-CN" sz="1600" spc="300" dirty="0">
                  <a:solidFill>
                    <a:srgbClr val="FFFFFF"/>
                  </a:solidFill>
                  <a:latin typeface="微软雅黑" panose="020B0503020204020204" pitchFamily="34" charset="-122"/>
                  <a:ea typeface="微软雅黑" panose="020B0503020204020204" pitchFamily="34" charset="-122"/>
                </a:rPr>
                <a:t>/</a:t>
              </a:r>
              <a:r>
                <a:rPr lang="zh-CN" altLang="en-US" sz="1600" spc="300" dirty="0">
                  <a:solidFill>
                    <a:srgbClr val="FFFFFF"/>
                  </a:solidFill>
                  <a:latin typeface="微软雅黑" panose="020B0503020204020204" pitchFamily="34" charset="-122"/>
                  <a:ea typeface="微软雅黑" panose="020B0503020204020204" pitchFamily="34" charset="-122"/>
                </a:rPr>
                <a:t>解码等功能的实现，可以独立使用</a:t>
              </a:r>
            </a:p>
          </p:txBody>
        </p:sp>
        <p:grpSp>
          <p:nvGrpSpPr>
            <p:cNvPr id="18" name="组合 17">
              <a:extLst>
                <a:ext uri="{FF2B5EF4-FFF2-40B4-BE49-F238E27FC236}">
                  <a16:creationId xmlns:a16="http://schemas.microsoft.com/office/drawing/2014/main" id="{73CE9770-6AF1-40D5-8476-B7C0912BB4AE}"/>
                </a:ext>
              </a:extLst>
            </p:cNvPr>
            <p:cNvGrpSpPr/>
            <p:nvPr/>
          </p:nvGrpSpPr>
          <p:grpSpPr>
            <a:xfrm>
              <a:off x="4578507" y="5038139"/>
              <a:ext cx="396000" cy="396000"/>
              <a:chOff x="2489201" y="5118109"/>
              <a:chExt cx="481013" cy="479426"/>
            </a:xfrm>
            <a:solidFill>
              <a:srgbClr val="8E0309"/>
            </a:solidFill>
          </p:grpSpPr>
          <p:sp>
            <p:nvSpPr>
              <p:cNvPr id="19" name="Freeform 38">
                <a:extLst>
                  <a:ext uri="{FF2B5EF4-FFF2-40B4-BE49-F238E27FC236}">
                    <a16:creationId xmlns:a16="http://schemas.microsoft.com/office/drawing/2014/main" id="{9C6D75D1-5BCF-40E8-BD6A-0D9F9DAEF2B3}"/>
                  </a:ext>
                </a:extLst>
              </p:cNvPr>
              <p:cNvSpPr>
                <a:spLocks noEditPoints="1"/>
              </p:cNvSpPr>
              <p:nvPr/>
            </p:nvSpPr>
            <p:spPr bwMode="auto">
              <a:xfrm>
                <a:off x="2489201" y="5118109"/>
                <a:ext cx="481013" cy="479426"/>
              </a:xfrm>
              <a:custGeom>
                <a:avLst/>
                <a:gdLst>
                  <a:gd name="T0" fmla="*/ 122 w 128"/>
                  <a:gd name="T1" fmla="*/ 0 h 128"/>
                  <a:gd name="T2" fmla="*/ 6 w 128"/>
                  <a:gd name="T3" fmla="*/ 0 h 128"/>
                  <a:gd name="T4" fmla="*/ 0 w 128"/>
                  <a:gd name="T5" fmla="*/ 6 h 128"/>
                  <a:gd name="T6" fmla="*/ 0 w 128"/>
                  <a:gd name="T7" fmla="*/ 122 h 128"/>
                  <a:gd name="T8" fmla="*/ 6 w 128"/>
                  <a:gd name="T9" fmla="*/ 128 h 128"/>
                  <a:gd name="T10" fmla="*/ 122 w 128"/>
                  <a:gd name="T11" fmla="*/ 128 h 128"/>
                  <a:gd name="T12" fmla="*/ 128 w 128"/>
                  <a:gd name="T13" fmla="*/ 122 h 128"/>
                  <a:gd name="T14" fmla="*/ 128 w 128"/>
                  <a:gd name="T15" fmla="*/ 6 h 128"/>
                  <a:gd name="T16" fmla="*/ 122 w 128"/>
                  <a:gd name="T17" fmla="*/ 0 h 128"/>
                  <a:gd name="T18" fmla="*/ 123 w 128"/>
                  <a:gd name="T19" fmla="*/ 123 h 128"/>
                  <a:gd name="T20" fmla="*/ 5 w 128"/>
                  <a:gd name="T21" fmla="*/ 123 h 128"/>
                  <a:gd name="T22" fmla="*/ 5 w 128"/>
                  <a:gd name="T23" fmla="*/ 4 h 128"/>
                  <a:gd name="T24" fmla="*/ 123 w 128"/>
                  <a:gd name="T25" fmla="*/ 4 h 128"/>
                  <a:gd name="T26" fmla="*/ 123 w 128"/>
                  <a:gd name="T2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2" y="0"/>
                    </a:moveTo>
                    <a:cubicBezTo>
                      <a:pt x="6" y="0"/>
                      <a:pt x="6" y="0"/>
                      <a:pt x="6" y="0"/>
                    </a:cubicBezTo>
                    <a:cubicBezTo>
                      <a:pt x="3" y="0"/>
                      <a:pt x="0" y="2"/>
                      <a:pt x="0" y="6"/>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6"/>
                      <a:pt x="128" y="6"/>
                      <a:pt x="128" y="6"/>
                    </a:cubicBezTo>
                    <a:cubicBezTo>
                      <a:pt x="128" y="2"/>
                      <a:pt x="125" y="0"/>
                      <a:pt x="122" y="0"/>
                    </a:cubicBezTo>
                    <a:close/>
                    <a:moveTo>
                      <a:pt x="123" y="123"/>
                    </a:moveTo>
                    <a:cubicBezTo>
                      <a:pt x="5" y="123"/>
                      <a:pt x="5" y="123"/>
                      <a:pt x="5" y="123"/>
                    </a:cubicBezTo>
                    <a:cubicBezTo>
                      <a:pt x="5" y="4"/>
                      <a:pt x="5" y="4"/>
                      <a:pt x="5" y="4"/>
                    </a:cubicBezTo>
                    <a:cubicBezTo>
                      <a:pt x="123" y="4"/>
                      <a:pt x="123" y="4"/>
                      <a:pt x="123" y="4"/>
                    </a:cubicBezTo>
                    <a:lnTo>
                      <a:pt x="123" y="123"/>
                    </a:lnTo>
                    <a:close/>
                  </a:path>
                </a:pathLst>
              </a:custGeom>
              <a:grpFill/>
              <a:ln w="9525">
                <a:solidFill>
                  <a:schemeClr val="accent4"/>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Freeform 39">
                <a:extLst>
                  <a:ext uri="{FF2B5EF4-FFF2-40B4-BE49-F238E27FC236}">
                    <a16:creationId xmlns:a16="http://schemas.microsoft.com/office/drawing/2014/main" id="{EC4B5F4F-C0E3-4483-877C-058F060FA8BF}"/>
                  </a:ext>
                </a:extLst>
              </p:cNvPr>
              <p:cNvSpPr>
                <a:spLocks noEditPoints="1"/>
              </p:cNvSpPr>
              <p:nvPr/>
            </p:nvSpPr>
            <p:spPr bwMode="auto">
              <a:xfrm>
                <a:off x="2568576" y="5181609"/>
                <a:ext cx="322263" cy="101600"/>
              </a:xfrm>
              <a:custGeom>
                <a:avLst/>
                <a:gdLst>
                  <a:gd name="T0" fmla="*/ 2 w 86"/>
                  <a:gd name="T1" fmla="*/ 16 h 27"/>
                  <a:gd name="T2" fmla="*/ 8 w 86"/>
                  <a:gd name="T3" fmla="*/ 16 h 27"/>
                  <a:gd name="T4" fmla="*/ 8 w 86"/>
                  <a:gd name="T5" fmla="*/ 17 h 27"/>
                  <a:gd name="T6" fmla="*/ 21 w 86"/>
                  <a:gd name="T7" fmla="*/ 27 h 27"/>
                  <a:gd name="T8" fmla="*/ 34 w 86"/>
                  <a:gd name="T9" fmla="*/ 17 h 27"/>
                  <a:gd name="T10" fmla="*/ 34 w 86"/>
                  <a:gd name="T11" fmla="*/ 16 h 27"/>
                  <a:gd name="T12" fmla="*/ 84 w 86"/>
                  <a:gd name="T13" fmla="*/ 16 h 27"/>
                  <a:gd name="T14" fmla="*/ 86 w 86"/>
                  <a:gd name="T15" fmla="*/ 13 h 27"/>
                  <a:gd name="T16" fmla="*/ 84 w 86"/>
                  <a:gd name="T17" fmla="*/ 11 h 27"/>
                  <a:gd name="T18" fmla="*/ 34 w 86"/>
                  <a:gd name="T19" fmla="*/ 11 h 27"/>
                  <a:gd name="T20" fmla="*/ 34 w 86"/>
                  <a:gd name="T21" fmla="*/ 10 h 27"/>
                  <a:gd name="T22" fmla="*/ 21 w 86"/>
                  <a:gd name="T23" fmla="*/ 0 h 27"/>
                  <a:gd name="T24" fmla="*/ 8 w 86"/>
                  <a:gd name="T25" fmla="*/ 10 h 27"/>
                  <a:gd name="T26" fmla="*/ 8 w 86"/>
                  <a:gd name="T27" fmla="*/ 11 h 27"/>
                  <a:gd name="T28" fmla="*/ 2 w 86"/>
                  <a:gd name="T29" fmla="*/ 11 h 27"/>
                  <a:gd name="T30" fmla="*/ 0 w 86"/>
                  <a:gd name="T31" fmla="*/ 13 h 27"/>
                  <a:gd name="T32" fmla="*/ 2 w 86"/>
                  <a:gd name="T33" fmla="*/ 16 h 27"/>
                  <a:gd name="T34" fmla="*/ 21 w 86"/>
                  <a:gd name="T35" fmla="*/ 4 h 27"/>
                  <a:gd name="T36" fmla="*/ 30 w 86"/>
                  <a:gd name="T37" fmla="*/ 13 h 27"/>
                  <a:gd name="T38" fmla="*/ 21 w 86"/>
                  <a:gd name="T39" fmla="*/ 22 h 27"/>
                  <a:gd name="T40" fmla="*/ 12 w 86"/>
                  <a:gd name="T41" fmla="*/ 13 h 27"/>
                  <a:gd name="T42" fmla="*/ 21 w 86"/>
                  <a:gd name="T4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8" y="16"/>
                      <a:pt x="8" y="16"/>
                      <a:pt x="8" y="16"/>
                    </a:cubicBezTo>
                    <a:cubicBezTo>
                      <a:pt x="8" y="17"/>
                      <a:pt x="8" y="17"/>
                      <a:pt x="8" y="17"/>
                    </a:cubicBezTo>
                    <a:cubicBezTo>
                      <a:pt x="9" y="22"/>
                      <a:pt x="15" y="27"/>
                      <a:pt x="21" y="27"/>
                    </a:cubicBezTo>
                    <a:cubicBezTo>
                      <a:pt x="27" y="27"/>
                      <a:pt x="32" y="22"/>
                      <a:pt x="34" y="17"/>
                    </a:cubicBezTo>
                    <a:cubicBezTo>
                      <a:pt x="34" y="16"/>
                      <a:pt x="34" y="16"/>
                      <a:pt x="34" y="16"/>
                    </a:cubicBezTo>
                    <a:cubicBezTo>
                      <a:pt x="84" y="16"/>
                      <a:pt x="84" y="16"/>
                      <a:pt x="84" y="16"/>
                    </a:cubicBezTo>
                    <a:cubicBezTo>
                      <a:pt x="85" y="16"/>
                      <a:pt x="86" y="14"/>
                      <a:pt x="86" y="13"/>
                    </a:cubicBezTo>
                    <a:cubicBezTo>
                      <a:pt x="86" y="12"/>
                      <a:pt x="85" y="11"/>
                      <a:pt x="84" y="11"/>
                    </a:cubicBezTo>
                    <a:cubicBezTo>
                      <a:pt x="34" y="11"/>
                      <a:pt x="34" y="11"/>
                      <a:pt x="34" y="11"/>
                    </a:cubicBezTo>
                    <a:cubicBezTo>
                      <a:pt x="34" y="10"/>
                      <a:pt x="34" y="10"/>
                      <a:pt x="34" y="10"/>
                    </a:cubicBezTo>
                    <a:cubicBezTo>
                      <a:pt x="32" y="4"/>
                      <a:pt x="27" y="0"/>
                      <a:pt x="21" y="0"/>
                    </a:cubicBezTo>
                    <a:cubicBezTo>
                      <a:pt x="15" y="0"/>
                      <a:pt x="9" y="4"/>
                      <a:pt x="8" y="10"/>
                    </a:cubicBezTo>
                    <a:cubicBezTo>
                      <a:pt x="8" y="11"/>
                      <a:pt x="8" y="11"/>
                      <a:pt x="8" y="11"/>
                    </a:cubicBezTo>
                    <a:cubicBezTo>
                      <a:pt x="2" y="11"/>
                      <a:pt x="2" y="11"/>
                      <a:pt x="2" y="11"/>
                    </a:cubicBezTo>
                    <a:cubicBezTo>
                      <a:pt x="1" y="11"/>
                      <a:pt x="0" y="12"/>
                      <a:pt x="0" y="13"/>
                    </a:cubicBezTo>
                    <a:cubicBezTo>
                      <a:pt x="0" y="14"/>
                      <a:pt x="1" y="16"/>
                      <a:pt x="2" y="16"/>
                    </a:cubicBezTo>
                    <a:close/>
                    <a:moveTo>
                      <a:pt x="21" y="4"/>
                    </a:moveTo>
                    <a:cubicBezTo>
                      <a:pt x="26" y="4"/>
                      <a:pt x="30" y="8"/>
                      <a:pt x="30" y="13"/>
                    </a:cubicBezTo>
                    <a:cubicBezTo>
                      <a:pt x="30" y="18"/>
                      <a:pt x="26" y="22"/>
                      <a:pt x="21" y="22"/>
                    </a:cubicBezTo>
                    <a:cubicBezTo>
                      <a:pt x="16" y="22"/>
                      <a:pt x="12" y="18"/>
                      <a:pt x="12" y="13"/>
                    </a:cubicBezTo>
                    <a:cubicBezTo>
                      <a:pt x="12" y="8"/>
                      <a:pt x="16" y="4"/>
                      <a:pt x="21" y="4"/>
                    </a:cubicBezTo>
                    <a:close/>
                  </a:path>
                </a:pathLst>
              </a:custGeom>
              <a:grpFill/>
              <a:ln w="9525">
                <a:solidFill>
                  <a:schemeClr val="accent4"/>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Freeform 40">
                <a:extLst>
                  <a:ext uri="{FF2B5EF4-FFF2-40B4-BE49-F238E27FC236}">
                    <a16:creationId xmlns:a16="http://schemas.microsoft.com/office/drawing/2014/main" id="{8411D1CA-0D07-436F-85DC-28656AFA1BB1}"/>
                  </a:ext>
                </a:extLst>
              </p:cNvPr>
              <p:cNvSpPr>
                <a:spLocks noEditPoints="1"/>
              </p:cNvSpPr>
              <p:nvPr/>
            </p:nvSpPr>
            <p:spPr bwMode="auto">
              <a:xfrm>
                <a:off x="2568576" y="5432435"/>
                <a:ext cx="322263" cy="98425"/>
              </a:xfrm>
              <a:custGeom>
                <a:avLst/>
                <a:gdLst>
                  <a:gd name="T0" fmla="*/ 2 w 86"/>
                  <a:gd name="T1" fmla="*/ 15 h 26"/>
                  <a:gd name="T2" fmla="*/ 52 w 86"/>
                  <a:gd name="T3" fmla="*/ 15 h 26"/>
                  <a:gd name="T4" fmla="*/ 52 w 86"/>
                  <a:gd name="T5" fmla="*/ 16 h 26"/>
                  <a:gd name="T6" fmla="*/ 65 w 86"/>
                  <a:gd name="T7" fmla="*/ 26 h 26"/>
                  <a:gd name="T8" fmla="*/ 78 w 86"/>
                  <a:gd name="T9" fmla="*/ 16 h 26"/>
                  <a:gd name="T10" fmla="*/ 78 w 86"/>
                  <a:gd name="T11" fmla="*/ 15 h 26"/>
                  <a:gd name="T12" fmla="*/ 84 w 86"/>
                  <a:gd name="T13" fmla="*/ 15 h 26"/>
                  <a:gd name="T14" fmla="*/ 86 w 86"/>
                  <a:gd name="T15" fmla="*/ 13 h 26"/>
                  <a:gd name="T16" fmla="*/ 84 w 86"/>
                  <a:gd name="T17" fmla="*/ 11 h 26"/>
                  <a:gd name="T18" fmla="*/ 78 w 86"/>
                  <a:gd name="T19" fmla="*/ 11 h 26"/>
                  <a:gd name="T20" fmla="*/ 78 w 86"/>
                  <a:gd name="T21" fmla="*/ 10 h 26"/>
                  <a:gd name="T22" fmla="*/ 65 w 86"/>
                  <a:gd name="T23" fmla="*/ 0 h 26"/>
                  <a:gd name="T24" fmla="*/ 52 w 86"/>
                  <a:gd name="T25" fmla="*/ 10 h 26"/>
                  <a:gd name="T26" fmla="*/ 52 w 86"/>
                  <a:gd name="T27" fmla="*/ 11 h 26"/>
                  <a:gd name="T28" fmla="*/ 2 w 86"/>
                  <a:gd name="T29" fmla="*/ 11 h 26"/>
                  <a:gd name="T30" fmla="*/ 0 w 86"/>
                  <a:gd name="T31" fmla="*/ 13 h 26"/>
                  <a:gd name="T32" fmla="*/ 2 w 86"/>
                  <a:gd name="T33" fmla="*/ 15 h 26"/>
                  <a:gd name="T34" fmla="*/ 65 w 86"/>
                  <a:gd name="T35" fmla="*/ 4 h 26"/>
                  <a:gd name="T36" fmla="*/ 74 w 86"/>
                  <a:gd name="T37" fmla="*/ 13 h 26"/>
                  <a:gd name="T38" fmla="*/ 65 w 86"/>
                  <a:gd name="T39" fmla="*/ 22 h 26"/>
                  <a:gd name="T40" fmla="*/ 56 w 86"/>
                  <a:gd name="T41" fmla="*/ 13 h 26"/>
                  <a:gd name="T42" fmla="*/ 65 w 86"/>
                  <a:gd name="T4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6">
                    <a:moveTo>
                      <a:pt x="2" y="15"/>
                    </a:moveTo>
                    <a:cubicBezTo>
                      <a:pt x="52" y="15"/>
                      <a:pt x="52" y="15"/>
                      <a:pt x="52" y="15"/>
                    </a:cubicBezTo>
                    <a:cubicBezTo>
                      <a:pt x="52" y="16"/>
                      <a:pt x="52" y="16"/>
                      <a:pt x="52" y="16"/>
                    </a:cubicBezTo>
                    <a:cubicBezTo>
                      <a:pt x="54" y="22"/>
                      <a:pt x="59" y="26"/>
                      <a:pt x="65" y="26"/>
                    </a:cubicBezTo>
                    <a:cubicBezTo>
                      <a:pt x="71" y="26"/>
                      <a:pt x="77" y="22"/>
                      <a:pt x="78" y="16"/>
                    </a:cubicBezTo>
                    <a:cubicBezTo>
                      <a:pt x="78" y="15"/>
                      <a:pt x="78" y="15"/>
                      <a:pt x="78" y="15"/>
                    </a:cubicBezTo>
                    <a:cubicBezTo>
                      <a:pt x="84" y="15"/>
                      <a:pt x="84" y="15"/>
                      <a:pt x="84" y="15"/>
                    </a:cubicBezTo>
                    <a:cubicBezTo>
                      <a:pt x="85" y="15"/>
                      <a:pt x="86" y="14"/>
                      <a:pt x="86" y="13"/>
                    </a:cubicBezTo>
                    <a:cubicBezTo>
                      <a:pt x="86" y="12"/>
                      <a:pt x="85" y="11"/>
                      <a:pt x="84" y="11"/>
                    </a:cubicBezTo>
                    <a:cubicBezTo>
                      <a:pt x="78" y="11"/>
                      <a:pt x="78" y="11"/>
                      <a:pt x="78" y="11"/>
                    </a:cubicBezTo>
                    <a:cubicBezTo>
                      <a:pt x="78" y="10"/>
                      <a:pt x="78" y="10"/>
                      <a:pt x="78" y="10"/>
                    </a:cubicBezTo>
                    <a:cubicBezTo>
                      <a:pt x="77" y="4"/>
                      <a:pt x="71" y="0"/>
                      <a:pt x="65" y="0"/>
                    </a:cubicBezTo>
                    <a:cubicBezTo>
                      <a:pt x="59" y="0"/>
                      <a:pt x="54" y="4"/>
                      <a:pt x="52" y="10"/>
                    </a:cubicBezTo>
                    <a:cubicBezTo>
                      <a:pt x="52" y="11"/>
                      <a:pt x="52" y="11"/>
                      <a:pt x="52" y="11"/>
                    </a:cubicBezTo>
                    <a:cubicBezTo>
                      <a:pt x="2" y="11"/>
                      <a:pt x="2" y="11"/>
                      <a:pt x="2" y="11"/>
                    </a:cubicBezTo>
                    <a:cubicBezTo>
                      <a:pt x="1" y="11"/>
                      <a:pt x="0" y="12"/>
                      <a:pt x="0" y="13"/>
                    </a:cubicBezTo>
                    <a:cubicBezTo>
                      <a:pt x="0" y="14"/>
                      <a:pt x="1" y="15"/>
                      <a:pt x="2" y="15"/>
                    </a:cubicBezTo>
                    <a:close/>
                    <a:moveTo>
                      <a:pt x="65" y="4"/>
                    </a:moveTo>
                    <a:cubicBezTo>
                      <a:pt x="70" y="4"/>
                      <a:pt x="74" y="8"/>
                      <a:pt x="74" y="13"/>
                    </a:cubicBezTo>
                    <a:cubicBezTo>
                      <a:pt x="74" y="18"/>
                      <a:pt x="70" y="22"/>
                      <a:pt x="65" y="22"/>
                    </a:cubicBezTo>
                    <a:cubicBezTo>
                      <a:pt x="60" y="22"/>
                      <a:pt x="56" y="18"/>
                      <a:pt x="56" y="13"/>
                    </a:cubicBezTo>
                    <a:cubicBezTo>
                      <a:pt x="56" y="8"/>
                      <a:pt x="60" y="4"/>
                      <a:pt x="65" y="4"/>
                    </a:cubicBezTo>
                    <a:close/>
                  </a:path>
                </a:pathLst>
              </a:custGeom>
              <a:grpFill/>
              <a:ln w="9525">
                <a:solidFill>
                  <a:schemeClr val="accent4"/>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Freeform 41">
                <a:extLst>
                  <a:ext uri="{FF2B5EF4-FFF2-40B4-BE49-F238E27FC236}">
                    <a16:creationId xmlns:a16="http://schemas.microsoft.com/office/drawing/2014/main" id="{C16E7212-B151-4A54-908E-5DED7E31724B}"/>
                  </a:ext>
                </a:extLst>
              </p:cNvPr>
              <p:cNvSpPr>
                <a:spLocks noEditPoints="1"/>
              </p:cNvSpPr>
              <p:nvPr/>
            </p:nvSpPr>
            <p:spPr bwMode="auto">
              <a:xfrm>
                <a:off x="2568576" y="5305435"/>
                <a:ext cx="322263" cy="101600"/>
              </a:xfrm>
              <a:custGeom>
                <a:avLst/>
                <a:gdLst>
                  <a:gd name="T0" fmla="*/ 2 w 86"/>
                  <a:gd name="T1" fmla="*/ 16 h 27"/>
                  <a:gd name="T2" fmla="*/ 30 w 86"/>
                  <a:gd name="T3" fmla="*/ 16 h 27"/>
                  <a:gd name="T4" fmla="*/ 30 w 86"/>
                  <a:gd name="T5" fmla="*/ 17 h 27"/>
                  <a:gd name="T6" fmla="*/ 43 w 86"/>
                  <a:gd name="T7" fmla="*/ 27 h 27"/>
                  <a:gd name="T8" fmla="*/ 56 w 86"/>
                  <a:gd name="T9" fmla="*/ 17 h 27"/>
                  <a:gd name="T10" fmla="*/ 56 w 86"/>
                  <a:gd name="T11" fmla="*/ 16 h 27"/>
                  <a:gd name="T12" fmla="*/ 84 w 86"/>
                  <a:gd name="T13" fmla="*/ 16 h 27"/>
                  <a:gd name="T14" fmla="*/ 86 w 86"/>
                  <a:gd name="T15" fmla="*/ 14 h 27"/>
                  <a:gd name="T16" fmla="*/ 84 w 86"/>
                  <a:gd name="T17" fmla="*/ 11 h 27"/>
                  <a:gd name="T18" fmla="*/ 56 w 86"/>
                  <a:gd name="T19" fmla="*/ 11 h 27"/>
                  <a:gd name="T20" fmla="*/ 56 w 86"/>
                  <a:gd name="T21" fmla="*/ 10 h 27"/>
                  <a:gd name="T22" fmla="*/ 43 w 86"/>
                  <a:gd name="T23" fmla="*/ 0 h 27"/>
                  <a:gd name="T24" fmla="*/ 30 w 86"/>
                  <a:gd name="T25" fmla="*/ 10 h 27"/>
                  <a:gd name="T26" fmla="*/ 30 w 86"/>
                  <a:gd name="T27" fmla="*/ 11 h 27"/>
                  <a:gd name="T28" fmla="*/ 2 w 86"/>
                  <a:gd name="T29" fmla="*/ 11 h 27"/>
                  <a:gd name="T30" fmla="*/ 0 w 86"/>
                  <a:gd name="T31" fmla="*/ 14 h 27"/>
                  <a:gd name="T32" fmla="*/ 2 w 86"/>
                  <a:gd name="T33" fmla="*/ 16 h 27"/>
                  <a:gd name="T34" fmla="*/ 43 w 86"/>
                  <a:gd name="T35" fmla="*/ 5 h 27"/>
                  <a:gd name="T36" fmla="*/ 52 w 86"/>
                  <a:gd name="T37" fmla="*/ 14 h 27"/>
                  <a:gd name="T38" fmla="*/ 43 w 86"/>
                  <a:gd name="T39" fmla="*/ 22 h 27"/>
                  <a:gd name="T40" fmla="*/ 34 w 86"/>
                  <a:gd name="T41" fmla="*/ 14 h 27"/>
                  <a:gd name="T42" fmla="*/ 43 w 86"/>
                  <a:gd name="T43"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30" y="16"/>
                      <a:pt x="30" y="16"/>
                      <a:pt x="30" y="16"/>
                    </a:cubicBezTo>
                    <a:cubicBezTo>
                      <a:pt x="30" y="17"/>
                      <a:pt x="30" y="17"/>
                      <a:pt x="30" y="17"/>
                    </a:cubicBezTo>
                    <a:cubicBezTo>
                      <a:pt x="32" y="23"/>
                      <a:pt x="37" y="27"/>
                      <a:pt x="43" y="27"/>
                    </a:cubicBezTo>
                    <a:cubicBezTo>
                      <a:pt x="49" y="27"/>
                      <a:pt x="54" y="23"/>
                      <a:pt x="56" y="17"/>
                    </a:cubicBezTo>
                    <a:cubicBezTo>
                      <a:pt x="56" y="16"/>
                      <a:pt x="56" y="16"/>
                      <a:pt x="56" y="16"/>
                    </a:cubicBezTo>
                    <a:cubicBezTo>
                      <a:pt x="84" y="16"/>
                      <a:pt x="84" y="16"/>
                      <a:pt x="84" y="16"/>
                    </a:cubicBezTo>
                    <a:cubicBezTo>
                      <a:pt x="85" y="16"/>
                      <a:pt x="86" y="15"/>
                      <a:pt x="86" y="14"/>
                    </a:cubicBezTo>
                    <a:cubicBezTo>
                      <a:pt x="86" y="12"/>
                      <a:pt x="85" y="11"/>
                      <a:pt x="84" y="11"/>
                    </a:cubicBezTo>
                    <a:cubicBezTo>
                      <a:pt x="56" y="11"/>
                      <a:pt x="56" y="11"/>
                      <a:pt x="56" y="11"/>
                    </a:cubicBezTo>
                    <a:cubicBezTo>
                      <a:pt x="56" y="10"/>
                      <a:pt x="56" y="10"/>
                      <a:pt x="56" y="10"/>
                    </a:cubicBezTo>
                    <a:cubicBezTo>
                      <a:pt x="54" y="4"/>
                      <a:pt x="49" y="0"/>
                      <a:pt x="43" y="0"/>
                    </a:cubicBezTo>
                    <a:cubicBezTo>
                      <a:pt x="37" y="0"/>
                      <a:pt x="32" y="4"/>
                      <a:pt x="30" y="10"/>
                    </a:cubicBezTo>
                    <a:cubicBezTo>
                      <a:pt x="30" y="11"/>
                      <a:pt x="30" y="11"/>
                      <a:pt x="30" y="11"/>
                    </a:cubicBezTo>
                    <a:cubicBezTo>
                      <a:pt x="2" y="11"/>
                      <a:pt x="2" y="11"/>
                      <a:pt x="2" y="11"/>
                    </a:cubicBezTo>
                    <a:cubicBezTo>
                      <a:pt x="1" y="11"/>
                      <a:pt x="0" y="12"/>
                      <a:pt x="0" y="14"/>
                    </a:cubicBezTo>
                    <a:cubicBezTo>
                      <a:pt x="0" y="15"/>
                      <a:pt x="1" y="16"/>
                      <a:pt x="2" y="16"/>
                    </a:cubicBezTo>
                    <a:close/>
                    <a:moveTo>
                      <a:pt x="43" y="5"/>
                    </a:moveTo>
                    <a:cubicBezTo>
                      <a:pt x="48" y="5"/>
                      <a:pt x="52" y="9"/>
                      <a:pt x="52" y="14"/>
                    </a:cubicBezTo>
                    <a:cubicBezTo>
                      <a:pt x="52" y="18"/>
                      <a:pt x="48" y="22"/>
                      <a:pt x="43" y="22"/>
                    </a:cubicBezTo>
                    <a:cubicBezTo>
                      <a:pt x="38" y="22"/>
                      <a:pt x="34" y="18"/>
                      <a:pt x="34" y="14"/>
                    </a:cubicBezTo>
                    <a:cubicBezTo>
                      <a:pt x="34" y="9"/>
                      <a:pt x="38" y="5"/>
                      <a:pt x="43" y="5"/>
                    </a:cubicBezTo>
                    <a:close/>
                  </a:path>
                </a:pathLst>
              </a:custGeom>
              <a:grpFill/>
              <a:ln w="9525">
                <a:solidFill>
                  <a:schemeClr val="accent4"/>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grpSp>
        <p:nvGrpSpPr>
          <p:cNvPr id="36" name="组合 35">
            <a:extLst>
              <a:ext uri="{FF2B5EF4-FFF2-40B4-BE49-F238E27FC236}">
                <a16:creationId xmlns:a16="http://schemas.microsoft.com/office/drawing/2014/main" id="{0EBD55B1-420F-4C5B-ACA8-27F746E9FBE9}"/>
              </a:ext>
            </a:extLst>
          </p:cNvPr>
          <p:cNvGrpSpPr/>
          <p:nvPr/>
        </p:nvGrpSpPr>
        <p:grpSpPr>
          <a:xfrm>
            <a:off x="6239867" y="2856168"/>
            <a:ext cx="5748070" cy="1551016"/>
            <a:chOff x="6239867" y="2856168"/>
            <a:chExt cx="5748070" cy="1551016"/>
          </a:xfrm>
        </p:grpSpPr>
        <p:sp>
          <p:nvSpPr>
            <p:cNvPr id="8" name="iṣļiḋe">
              <a:extLst>
                <a:ext uri="{FF2B5EF4-FFF2-40B4-BE49-F238E27FC236}">
                  <a16:creationId xmlns:a16="http://schemas.microsoft.com/office/drawing/2014/main" id="{F8D31786-BB1C-43F3-9DDA-B0CC525D90F0}"/>
                </a:ext>
              </a:extLst>
            </p:cNvPr>
            <p:cNvSpPr/>
            <p:nvPr/>
          </p:nvSpPr>
          <p:spPr>
            <a:xfrm>
              <a:off x="6239867" y="3046351"/>
              <a:ext cx="5748070" cy="1360833"/>
            </a:xfrm>
            <a:prstGeom prst="rect">
              <a:avLst/>
            </a:prstGeom>
            <a:noFill/>
            <a:ln w="15875" cap="flat" cmpd="sng" algn="ctr">
              <a:solidFill>
                <a:srgbClr val="F0F0F0">
                  <a:lumMod val="75000"/>
                </a:srgbClr>
              </a:solid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iṥḷíďe">
              <a:extLst>
                <a:ext uri="{FF2B5EF4-FFF2-40B4-BE49-F238E27FC236}">
                  <a16:creationId xmlns:a16="http://schemas.microsoft.com/office/drawing/2014/main" id="{C211DC08-6B54-4E7F-8313-3B3A3BDA83A9}"/>
                </a:ext>
              </a:extLst>
            </p:cNvPr>
            <p:cNvSpPr/>
            <p:nvPr/>
          </p:nvSpPr>
          <p:spPr>
            <a:xfrm rot="2700000">
              <a:off x="7155376" y="2856168"/>
              <a:ext cx="755703" cy="755703"/>
            </a:xfrm>
            <a:prstGeom prst="roundRect">
              <a:avLst/>
            </a:prstGeom>
            <a:solidFill>
              <a:schemeClr val="accent1"/>
            </a:solidFill>
            <a:ln w="12700" cap="flat" cmpd="sng" algn="ctr">
              <a:no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33D39938-48E6-4D3C-B219-BE67DE0CA6B9}"/>
                </a:ext>
              </a:extLst>
            </p:cNvPr>
            <p:cNvSpPr txBox="1"/>
            <p:nvPr/>
          </p:nvSpPr>
          <p:spPr>
            <a:xfrm>
              <a:off x="6325628" y="3245419"/>
              <a:ext cx="5592884" cy="1089144"/>
            </a:xfrm>
            <a:prstGeom prst="rect">
              <a:avLst/>
            </a:prstGeom>
            <a:noFill/>
          </p:spPr>
          <p:txBody>
            <a:bodyPr wrap="square" lIns="0" tIns="0" rIns="0" bIns="0" rtlCol="0">
              <a:spAutoFit/>
            </a:bodyPr>
            <a:lstStyle/>
            <a:p>
              <a:pPr algn="ctr" eaLnBrk="1" fontAlgn="auto" hangingPunct="1">
                <a:lnSpc>
                  <a:spcPct val="130000"/>
                </a:lnSpc>
                <a:spcBef>
                  <a:spcPts val="0"/>
                </a:spcBef>
                <a:spcAft>
                  <a:spcPts val="0"/>
                </a:spcAft>
              </a:pPr>
              <a:r>
                <a:rPr lang="zh-CN" altLang="en-US" sz="2400" b="1" spc="300" dirty="0">
                  <a:solidFill>
                    <a:schemeClr val="tx2"/>
                  </a:solidFill>
                  <a:latin typeface="微软雅黑" panose="020B0503020204020204" pitchFamily="34" charset="-122"/>
                  <a:ea typeface="微软雅黑" panose="020B0503020204020204" pitchFamily="34" charset="-122"/>
                </a:rPr>
                <a:t>命令行程序</a:t>
              </a:r>
              <a:endParaRPr lang="en-US" altLang="zh-CN" sz="2400" b="1" spc="300" dirty="0">
                <a:solidFill>
                  <a:schemeClr val="tx2"/>
                </a:solidFill>
                <a:latin typeface="微软雅黑" panose="020B0503020204020204" pitchFamily="34" charset="-122"/>
                <a:ea typeface="微软雅黑" panose="020B0503020204020204" pitchFamily="34" charset="-122"/>
              </a:endParaRPr>
            </a:p>
            <a:p>
              <a:pPr algn="ctr" eaLnBrk="1" fontAlgn="auto" hangingPunct="1">
                <a:lnSpc>
                  <a:spcPct val="130000"/>
                </a:lnSpc>
                <a:spcBef>
                  <a:spcPts val="0"/>
                </a:spcBef>
                <a:spcAft>
                  <a:spcPts val="0"/>
                </a:spcAft>
              </a:pPr>
              <a:r>
                <a:rPr lang="zh-CN" altLang="en-US" sz="1600" spc="300" dirty="0">
                  <a:latin typeface="微软雅黑" panose="020B0503020204020204" pitchFamily="34" charset="-122"/>
                  <a:ea typeface="微软雅黑" panose="020B0503020204020204" pitchFamily="34" charset="-122"/>
                </a:rPr>
                <a:t>提供终端命令行形式的密码服务</a:t>
              </a:r>
              <a:r>
                <a:rPr lang="zh-CN" altLang="en-US" sz="1600" spc="300" dirty="0">
                  <a:latin typeface="微软雅黑" panose="020B0503020204020204" pitchFamily="34" charset="-122"/>
                </a:rPr>
                <a:t>：</a:t>
              </a:r>
              <a:r>
                <a:rPr lang="zh-CN" altLang="en-US" sz="1600" spc="300" dirty="0">
                  <a:latin typeface="微软雅黑" panose="020B0503020204020204" pitchFamily="34" charset="-122"/>
                  <a:ea typeface="微软雅黑" panose="020B0503020204020204" pitchFamily="34" charset="-122"/>
                </a:rPr>
                <a:t>搭建证书认证中心 、管理密钥和证书、调用密码算法、加</a:t>
              </a:r>
              <a:r>
                <a:rPr lang="en-US" altLang="zh-CN" sz="1600" spc="300" dirty="0">
                  <a:latin typeface="微软雅黑" panose="020B0503020204020204" pitchFamily="34" charset="-122"/>
                  <a:ea typeface="微软雅黑" panose="020B0503020204020204" pitchFamily="34" charset="-122"/>
                </a:rPr>
                <a:t>/</a:t>
              </a:r>
              <a:r>
                <a:rPr lang="zh-CN" altLang="en-US" sz="1600" spc="300" dirty="0">
                  <a:latin typeface="微软雅黑" panose="020B0503020204020204" pitchFamily="34" charset="-122"/>
                  <a:ea typeface="微软雅黑" panose="020B0503020204020204" pitchFamily="34" charset="-122"/>
                </a:rPr>
                <a:t>解密文件</a:t>
              </a:r>
            </a:p>
          </p:txBody>
        </p:sp>
        <p:grpSp>
          <p:nvGrpSpPr>
            <p:cNvPr id="23" name="组合 22">
              <a:extLst>
                <a:ext uri="{FF2B5EF4-FFF2-40B4-BE49-F238E27FC236}">
                  <a16:creationId xmlns:a16="http://schemas.microsoft.com/office/drawing/2014/main" id="{E4D146D8-598D-4FB1-A274-2AB7F323A314}"/>
                </a:ext>
              </a:extLst>
            </p:cNvPr>
            <p:cNvGrpSpPr/>
            <p:nvPr/>
          </p:nvGrpSpPr>
          <p:grpSpPr>
            <a:xfrm>
              <a:off x="7335225" y="3022689"/>
              <a:ext cx="396000" cy="396000"/>
              <a:chOff x="10179050" y="304800"/>
              <a:chExt cx="481013" cy="481013"/>
            </a:xfrm>
            <a:solidFill>
              <a:srgbClr val="FFFFFF"/>
            </a:solidFill>
          </p:grpSpPr>
          <p:sp>
            <p:nvSpPr>
              <p:cNvPr id="24" name="Freeform 217">
                <a:extLst>
                  <a:ext uri="{FF2B5EF4-FFF2-40B4-BE49-F238E27FC236}">
                    <a16:creationId xmlns:a16="http://schemas.microsoft.com/office/drawing/2014/main" id="{94B4D4E7-0A3D-4B11-B38B-216347C002C8}"/>
                  </a:ext>
                </a:extLst>
              </p:cNvPr>
              <p:cNvSpPr>
                <a:spLocks noEditPoints="1"/>
              </p:cNvSpPr>
              <p:nvPr/>
            </p:nvSpPr>
            <p:spPr bwMode="auto">
              <a:xfrm>
                <a:off x="10179050" y="304800"/>
                <a:ext cx="481013" cy="481013"/>
              </a:xfrm>
              <a:custGeom>
                <a:avLst/>
                <a:gdLst>
                  <a:gd name="T0" fmla="*/ 122 w 128"/>
                  <a:gd name="T1" fmla="*/ 11 h 128"/>
                  <a:gd name="T2" fmla="*/ 102 w 128"/>
                  <a:gd name="T3" fmla="*/ 11 h 128"/>
                  <a:gd name="T4" fmla="*/ 102 w 128"/>
                  <a:gd name="T5" fmla="*/ 3 h 128"/>
                  <a:gd name="T6" fmla="*/ 100 w 128"/>
                  <a:gd name="T7" fmla="*/ 1 h 128"/>
                  <a:gd name="T8" fmla="*/ 98 w 128"/>
                  <a:gd name="T9" fmla="*/ 3 h 128"/>
                  <a:gd name="T10" fmla="*/ 98 w 128"/>
                  <a:gd name="T11" fmla="*/ 11 h 128"/>
                  <a:gd name="T12" fmla="*/ 66 w 128"/>
                  <a:gd name="T13" fmla="*/ 11 h 128"/>
                  <a:gd name="T14" fmla="*/ 66 w 128"/>
                  <a:gd name="T15" fmla="*/ 3 h 128"/>
                  <a:gd name="T16" fmla="*/ 64 w 128"/>
                  <a:gd name="T17" fmla="*/ 1 h 128"/>
                  <a:gd name="T18" fmla="*/ 62 w 128"/>
                  <a:gd name="T19" fmla="*/ 3 h 128"/>
                  <a:gd name="T20" fmla="*/ 62 w 128"/>
                  <a:gd name="T21" fmla="*/ 11 h 128"/>
                  <a:gd name="T22" fmla="*/ 30 w 128"/>
                  <a:gd name="T23" fmla="*/ 11 h 128"/>
                  <a:gd name="T24" fmla="*/ 30 w 128"/>
                  <a:gd name="T25" fmla="*/ 2 h 128"/>
                  <a:gd name="T26" fmla="*/ 28 w 128"/>
                  <a:gd name="T27" fmla="*/ 0 h 128"/>
                  <a:gd name="T28" fmla="*/ 26 w 128"/>
                  <a:gd name="T29" fmla="*/ 2 h 128"/>
                  <a:gd name="T30" fmla="*/ 26 w 128"/>
                  <a:gd name="T31" fmla="*/ 11 h 128"/>
                  <a:gd name="T32" fmla="*/ 6 w 128"/>
                  <a:gd name="T33" fmla="*/ 11 h 128"/>
                  <a:gd name="T34" fmla="*/ 0 w 128"/>
                  <a:gd name="T35" fmla="*/ 17 h 128"/>
                  <a:gd name="T36" fmla="*/ 0 w 128"/>
                  <a:gd name="T37" fmla="*/ 122 h 128"/>
                  <a:gd name="T38" fmla="*/ 6 w 128"/>
                  <a:gd name="T39" fmla="*/ 128 h 128"/>
                  <a:gd name="T40" fmla="*/ 122 w 128"/>
                  <a:gd name="T41" fmla="*/ 128 h 128"/>
                  <a:gd name="T42" fmla="*/ 128 w 128"/>
                  <a:gd name="T43" fmla="*/ 122 h 128"/>
                  <a:gd name="T44" fmla="*/ 128 w 128"/>
                  <a:gd name="T45" fmla="*/ 17 h 128"/>
                  <a:gd name="T46" fmla="*/ 122 w 128"/>
                  <a:gd name="T47" fmla="*/ 11 h 128"/>
                  <a:gd name="T48" fmla="*/ 123 w 128"/>
                  <a:gd name="T49" fmla="*/ 123 h 128"/>
                  <a:gd name="T50" fmla="*/ 5 w 128"/>
                  <a:gd name="T51" fmla="*/ 123 h 128"/>
                  <a:gd name="T52" fmla="*/ 5 w 128"/>
                  <a:gd name="T53" fmla="*/ 42 h 128"/>
                  <a:gd name="T54" fmla="*/ 123 w 128"/>
                  <a:gd name="T55" fmla="*/ 42 h 128"/>
                  <a:gd name="T56" fmla="*/ 123 w 128"/>
                  <a:gd name="T57" fmla="*/ 123 h 128"/>
                  <a:gd name="T58" fmla="*/ 123 w 128"/>
                  <a:gd name="T59" fmla="*/ 37 h 128"/>
                  <a:gd name="T60" fmla="*/ 5 w 128"/>
                  <a:gd name="T61" fmla="*/ 37 h 128"/>
                  <a:gd name="T62" fmla="*/ 5 w 128"/>
                  <a:gd name="T63" fmla="*/ 16 h 128"/>
                  <a:gd name="T64" fmla="*/ 26 w 128"/>
                  <a:gd name="T65" fmla="*/ 16 h 128"/>
                  <a:gd name="T66" fmla="*/ 26 w 128"/>
                  <a:gd name="T67" fmla="*/ 23 h 128"/>
                  <a:gd name="T68" fmla="*/ 28 w 128"/>
                  <a:gd name="T69" fmla="*/ 26 h 128"/>
                  <a:gd name="T70" fmla="*/ 30 w 128"/>
                  <a:gd name="T71" fmla="*/ 23 h 128"/>
                  <a:gd name="T72" fmla="*/ 30 w 128"/>
                  <a:gd name="T73" fmla="*/ 16 h 128"/>
                  <a:gd name="T74" fmla="*/ 62 w 128"/>
                  <a:gd name="T75" fmla="*/ 16 h 128"/>
                  <a:gd name="T76" fmla="*/ 62 w 128"/>
                  <a:gd name="T77" fmla="*/ 25 h 128"/>
                  <a:gd name="T78" fmla="*/ 64 w 128"/>
                  <a:gd name="T79" fmla="*/ 27 h 128"/>
                  <a:gd name="T80" fmla="*/ 66 w 128"/>
                  <a:gd name="T81" fmla="*/ 25 h 128"/>
                  <a:gd name="T82" fmla="*/ 66 w 128"/>
                  <a:gd name="T83" fmla="*/ 16 h 128"/>
                  <a:gd name="T84" fmla="*/ 98 w 128"/>
                  <a:gd name="T85" fmla="*/ 16 h 128"/>
                  <a:gd name="T86" fmla="*/ 98 w 128"/>
                  <a:gd name="T87" fmla="*/ 25 h 128"/>
                  <a:gd name="T88" fmla="*/ 100 w 128"/>
                  <a:gd name="T89" fmla="*/ 27 h 128"/>
                  <a:gd name="T90" fmla="*/ 102 w 128"/>
                  <a:gd name="T91" fmla="*/ 25 h 128"/>
                  <a:gd name="T92" fmla="*/ 102 w 128"/>
                  <a:gd name="T93" fmla="*/ 16 h 128"/>
                  <a:gd name="T94" fmla="*/ 123 w 128"/>
                  <a:gd name="T95" fmla="*/ 16 h 128"/>
                  <a:gd name="T96" fmla="*/ 123 w 128"/>
                  <a:gd name="T9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22" y="11"/>
                    </a:moveTo>
                    <a:cubicBezTo>
                      <a:pt x="102" y="11"/>
                      <a:pt x="102" y="11"/>
                      <a:pt x="102" y="11"/>
                    </a:cubicBezTo>
                    <a:cubicBezTo>
                      <a:pt x="102" y="3"/>
                      <a:pt x="102" y="3"/>
                      <a:pt x="102" y="3"/>
                    </a:cubicBezTo>
                    <a:cubicBezTo>
                      <a:pt x="102" y="2"/>
                      <a:pt x="101" y="1"/>
                      <a:pt x="100" y="1"/>
                    </a:cubicBezTo>
                    <a:cubicBezTo>
                      <a:pt x="99" y="1"/>
                      <a:pt x="98" y="2"/>
                      <a:pt x="98" y="3"/>
                    </a:cubicBezTo>
                    <a:cubicBezTo>
                      <a:pt x="98" y="11"/>
                      <a:pt x="98" y="11"/>
                      <a:pt x="98" y="11"/>
                    </a:cubicBezTo>
                    <a:cubicBezTo>
                      <a:pt x="66" y="11"/>
                      <a:pt x="66" y="11"/>
                      <a:pt x="66" y="11"/>
                    </a:cubicBezTo>
                    <a:cubicBezTo>
                      <a:pt x="66" y="3"/>
                      <a:pt x="66" y="3"/>
                      <a:pt x="66" y="3"/>
                    </a:cubicBezTo>
                    <a:cubicBezTo>
                      <a:pt x="66" y="2"/>
                      <a:pt x="65" y="1"/>
                      <a:pt x="64" y="1"/>
                    </a:cubicBezTo>
                    <a:cubicBezTo>
                      <a:pt x="63" y="1"/>
                      <a:pt x="62" y="2"/>
                      <a:pt x="62" y="3"/>
                    </a:cubicBezTo>
                    <a:cubicBezTo>
                      <a:pt x="62" y="11"/>
                      <a:pt x="62" y="11"/>
                      <a:pt x="62" y="11"/>
                    </a:cubicBezTo>
                    <a:cubicBezTo>
                      <a:pt x="30" y="11"/>
                      <a:pt x="30" y="11"/>
                      <a:pt x="30" y="11"/>
                    </a:cubicBezTo>
                    <a:cubicBezTo>
                      <a:pt x="30" y="2"/>
                      <a:pt x="30" y="2"/>
                      <a:pt x="30" y="2"/>
                    </a:cubicBezTo>
                    <a:cubicBezTo>
                      <a:pt x="30" y="1"/>
                      <a:pt x="29" y="0"/>
                      <a:pt x="28" y="0"/>
                    </a:cubicBezTo>
                    <a:cubicBezTo>
                      <a:pt x="27" y="0"/>
                      <a:pt x="26" y="1"/>
                      <a:pt x="26" y="2"/>
                    </a:cubicBezTo>
                    <a:cubicBezTo>
                      <a:pt x="26" y="11"/>
                      <a:pt x="26" y="11"/>
                      <a:pt x="26" y="11"/>
                    </a:cubicBezTo>
                    <a:cubicBezTo>
                      <a:pt x="6" y="11"/>
                      <a:pt x="6" y="11"/>
                      <a:pt x="6" y="11"/>
                    </a:cubicBezTo>
                    <a:cubicBezTo>
                      <a:pt x="3" y="11"/>
                      <a:pt x="0" y="14"/>
                      <a:pt x="0" y="17"/>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17"/>
                      <a:pt x="128" y="17"/>
                      <a:pt x="128" y="17"/>
                    </a:cubicBezTo>
                    <a:cubicBezTo>
                      <a:pt x="128" y="14"/>
                      <a:pt x="125" y="11"/>
                      <a:pt x="122" y="11"/>
                    </a:cubicBezTo>
                    <a:close/>
                    <a:moveTo>
                      <a:pt x="123" y="123"/>
                    </a:moveTo>
                    <a:cubicBezTo>
                      <a:pt x="5" y="123"/>
                      <a:pt x="5" y="123"/>
                      <a:pt x="5" y="123"/>
                    </a:cubicBezTo>
                    <a:cubicBezTo>
                      <a:pt x="5" y="42"/>
                      <a:pt x="5" y="42"/>
                      <a:pt x="5" y="42"/>
                    </a:cubicBezTo>
                    <a:cubicBezTo>
                      <a:pt x="123" y="42"/>
                      <a:pt x="123" y="42"/>
                      <a:pt x="123" y="42"/>
                    </a:cubicBezTo>
                    <a:lnTo>
                      <a:pt x="123" y="123"/>
                    </a:lnTo>
                    <a:close/>
                    <a:moveTo>
                      <a:pt x="123" y="37"/>
                    </a:moveTo>
                    <a:cubicBezTo>
                      <a:pt x="5" y="37"/>
                      <a:pt x="5" y="37"/>
                      <a:pt x="5" y="37"/>
                    </a:cubicBezTo>
                    <a:cubicBezTo>
                      <a:pt x="5" y="16"/>
                      <a:pt x="5" y="16"/>
                      <a:pt x="5" y="16"/>
                    </a:cubicBezTo>
                    <a:cubicBezTo>
                      <a:pt x="26" y="16"/>
                      <a:pt x="26" y="16"/>
                      <a:pt x="26" y="16"/>
                    </a:cubicBezTo>
                    <a:cubicBezTo>
                      <a:pt x="26" y="23"/>
                      <a:pt x="26" y="23"/>
                      <a:pt x="26" y="23"/>
                    </a:cubicBezTo>
                    <a:cubicBezTo>
                      <a:pt x="26" y="25"/>
                      <a:pt x="27" y="26"/>
                      <a:pt x="28" y="26"/>
                    </a:cubicBezTo>
                    <a:cubicBezTo>
                      <a:pt x="29" y="26"/>
                      <a:pt x="30" y="25"/>
                      <a:pt x="30" y="23"/>
                    </a:cubicBezTo>
                    <a:cubicBezTo>
                      <a:pt x="30" y="16"/>
                      <a:pt x="30" y="16"/>
                      <a:pt x="30" y="16"/>
                    </a:cubicBezTo>
                    <a:cubicBezTo>
                      <a:pt x="62" y="16"/>
                      <a:pt x="62" y="16"/>
                      <a:pt x="62" y="16"/>
                    </a:cubicBezTo>
                    <a:cubicBezTo>
                      <a:pt x="62" y="25"/>
                      <a:pt x="62" y="25"/>
                      <a:pt x="62" y="25"/>
                    </a:cubicBezTo>
                    <a:cubicBezTo>
                      <a:pt x="62" y="26"/>
                      <a:pt x="63" y="27"/>
                      <a:pt x="64" y="27"/>
                    </a:cubicBezTo>
                    <a:cubicBezTo>
                      <a:pt x="65" y="27"/>
                      <a:pt x="66" y="26"/>
                      <a:pt x="66" y="25"/>
                    </a:cubicBezTo>
                    <a:cubicBezTo>
                      <a:pt x="66" y="16"/>
                      <a:pt x="66" y="16"/>
                      <a:pt x="66" y="16"/>
                    </a:cubicBezTo>
                    <a:cubicBezTo>
                      <a:pt x="98" y="16"/>
                      <a:pt x="98" y="16"/>
                      <a:pt x="98" y="16"/>
                    </a:cubicBezTo>
                    <a:cubicBezTo>
                      <a:pt x="98" y="25"/>
                      <a:pt x="98" y="25"/>
                      <a:pt x="98" y="25"/>
                    </a:cubicBezTo>
                    <a:cubicBezTo>
                      <a:pt x="98" y="26"/>
                      <a:pt x="99" y="27"/>
                      <a:pt x="100" y="27"/>
                    </a:cubicBezTo>
                    <a:cubicBezTo>
                      <a:pt x="101" y="27"/>
                      <a:pt x="102" y="26"/>
                      <a:pt x="102" y="25"/>
                    </a:cubicBezTo>
                    <a:cubicBezTo>
                      <a:pt x="102" y="16"/>
                      <a:pt x="102" y="16"/>
                      <a:pt x="102" y="16"/>
                    </a:cubicBezTo>
                    <a:cubicBezTo>
                      <a:pt x="123" y="16"/>
                      <a:pt x="123" y="16"/>
                      <a:pt x="123" y="16"/>
                    </a:cubicBezTo>
                    <a:lnTo>
                      <a:pt x="123" y="37"/>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Freeform 218">
                <a:extLst>
                  <a:ext uri="{FF2B5EF4-FFF2-40B4-BE49-F238E27FC236}">
                    <a16:creationId xmlns:a16="http://schemas.microsoft.com/office/drawing/2014/main" id="{D92C095A-D865-4447-A48B-2F26C1621A64}"/>
                  </a:ext>
                </a:extLst>
              </p:cNvPr>
              <p:cNvSpPr/>
              <p:nvPr/>
            </p:nvSpPr>
            <p:spPr bwMode="auto">
              <a:xfrm>
                <a:off x="10321925"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9 w 19"/>
                  <a:gd name="T13" fmla="*/ 0 h 49"/>
                  <a:gd name="T14" fmla="*/ 8 w 19"/>
                  <a:gd name="T15" fmla="*/ 0 h 49"/>
                  <a:gd name="T16" fmla="*/ 2 w 19"/>
                  <a:gd name="T17" fmla="*/ 6 h 49"/>
                  <a:gd name="T18" fmla="*/ 2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9" y="0"/>
                    </a:cubicBezTo>
                    <a:cubicBezTo>
                      <a:pt x="9" y="0"/>
                      <a:pt x="8" y="0"/>
                      <a:pt x="8" y="0"/>
                    </a:cubicBezTo>
                    <a:cubicBezTo>
                      <a:pt x="2" y="6"/>
                      <a:pt x="2" y="6"/>
                      <a:pt x="2" y="6"/>
                    </a:cubicBezTo>
                    <a:cubicBezTo>
                      <a:pt x="2" y="6"/>
                      <a:pt x="2" y="8"/>
                      <a:pt x="2" y="9"/>
                    </a:cubicBezTo>
                    <a:cubicBezTo>
                      <a:pt x="3" y="9"/>
                      <a:pt x="4"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Freeform 219">
                <a:extLst>
                  <a:ext uri="{FF2B5EF4-FFF2-40B4-BE49-F238E27FC236}">
                    <a16:creationId xmlns:a16="http://schemas.microsoft.com/office/drawing/2014/main" id="{AECF49C7-8131-4556-883B-F2DECBA5CC4E}"/>
                  </a:ext>
                </a:extLst>
              </p:cNvPr>
              <p:cNvSpPr/>
              <p:nvPr/>
            </p:nvSpPr>
            <p:spPr bwMode="auto">
              <a:xfrm>
                <a:off x="10445750"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10 w 19"/>
                  <a:gd name="T13" fmla="*/ 0 h 49"/>
                  <a:gd name="T14" fmla="*/ 8 w 19"/>
                  <a:gd name="T15" fmla="*/ 0 h 49"/>
                  <a:gd name="T16" fmla="*/ 3 w 19"/>
                  <a:gd name="T17" fmla="*/ 6 h 49"/>
                  <a:gd name="T18" fmla="*/ 3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10" y="0"/>
                    </a:cubicBezTo>
                    <a:cubicBezTo>
                      <a:pt x="9" y="0"/>
                      <a:pt x="9" y="0"/>
                      <a:pt x="8" y="0"/>
                    </a:cubicBezTo>
                    <a:cubicBezTo>
                      <a:pt x="3" y="6"/>
                      <a:pt x="3" y="6"/>
                      <a:pt x="3" y="6"/>
                    </a:cubicBezTo>
                    <a:cubicBezTo>
                      <a:pt x="2" y="6"/>
                      <a:pt x="2" y="8"/>
                      <a:pt x="3" y="9"/>
                    </a:cubicBezTo>
                    <a:cubicBezTo>
                      <a:pt x="3" y="9"/>
                      <a:pt x="5"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grpSp>
        <p:nvGrpSpPr>
          <p:cNvPr id="37" name="组合 36">
            <a:extLst>
              <a:ext uri="{FF2B5EF4-FFF2-40B4-BE49-F238E27FC236}">
                <a16:creationId xmlns:a16="http://schemas.microsoft.com/office/drawing/2014/main" id="{7542DF11-0F29-4887-BA4E-87589F3D595C}"/>
              </a:ext>
            </a:extLst>
          </p:cNvPr>
          <p:cNvGrpSpPr/>
          <p:nvPr/>
        </p:nvGrpSpPr>
        <p:grpSpPr>
          <a:xfrm>
            <a:off x="2749173" y="4467489"/>
            <a:ext cx="966728" cy="550322"/>
            <a:chOff x="2749173" y="4467489"/>
            <a:chExt cx="966728" cy="550322"/>
          </a:xfrm>
        </p:grpSpPr>
        <p:sp>
          <p:nvSpPr>
            <p:cNvPr id="27" name="right-arrow_339913">
              <a:extLst>
                <a:ext uri="{FF2B5EF4-FFF2-40B4-BE49-F238E27FC236}">
                  <a16:creationId xmlns:a16="http://schemas.microsoft.com/office/drawing/2014/main" id="{1F23EFD4-4D67-472F-8F78-B78F1B8B52A6}"/>
                </a:ext>
              </a:extLst>
            </p:cNvPr>
            <p:cNvSpPr>
              <a:spLocks noChangeAspect="1"/>
            </p:cNvSpPr>
            <p:nvPr/>
          </p:nvSpPr>
          <p:spPr bwMode="auto">
            <a:xfrm rot="16200000">
              <a:off x="3046357" y="4170305"/>
              <a:ext cx="372360" cy="966728"/>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w="28575">
              <a:solidFill>
                <a:schemeClr val="accent4"/>
              </a:solidFill>
            </a:ln>
          </p:spPr>
        </p:sp>
        <p:sp>
          <p:nvSpPr>
            <p:cNvPr id="31" name="文本框 30">
              <a:extLst>
                <a:ext uri="{FF2B5EF4-FFF2-40B4-BE49-F238E27FC236}">
                  <a16:creationId xmlns:a16="http://schemas.microsoft.com/office/drawing/2014/main" id="{8160FF18-D748-4BFC-A917-CB77A4B97B4C}"/>
                </a:ext>
              </a:extLst>
            </p:cNvPr>
            <p:cNvSpPr txBox="1"/>
            <p:nvPr/>
          </p:nvSpPr>
          <p:spPr>
            <a:xfrm>
              <a:off x="2775777" y="4636553"/>
              <a:ext cx="913520" cy="381258"/>
            </a:xfrm>
            <a:prstGeom prst="rect">
              <a:avLst/>
            </a:prstGeom>
            <a:noFill/>
          </p:spPr>
          <p:txBody>
            <a:bodyPr wrap="square">
              <a:spAutoFit/>
            </a:bodyPr>
            <a:lstStyle/>
            <a:p>
              <a:pPr algn="ctr" eaLnBrk="1" fontAlgn="auto" hangingPunct="1">
                <a:lnSpc>
                  <a:spcPct val="130000"/>
                </a:lnSpc>
                <a:spcBef>
                  <a:spcPts val="0"/>
                </a:spcBef>
                <a:spcAft>
                  <a:spcPts val="0"/>
                </a:spcAft>
              </a:pPr>
              <a:r>
                <a:rPr lang="zh-CN" altLang="en-US" sz="1600" b="1" spc="300" dirty="0">
                  <a:solidFill>
                    <a:schemeClr val="accent4"/>
                  </a:solidFill>
                  <a:latin typeface="微软雅黑" panose="020B0503020204020204" pitchFamily="34" charset="-122"/>
                </a:rPr>
                <a:t>支撑</a:t>
              </a:r>
              <a:endParaRPr lang="en-US" altLang="zh-CN" sz="1600" b="1" spc="300" dirty="0">
                <a:solidFill>
                  <a:schemeClr val="accent4"/>
                </a:solidFill>
                <a:latin typeface="微软雅黑" panose="020B0503020204020204" pitchFamily="34" charset="-122"/>
              </a:endParaRPr>
            </a:p>
          </p:txBody>
        </p:sp>
      </p:grpSp>
      <p:grpSp>
        <p:nvGrpSpPr>
          <p:cNvPr id="39" name="组合 38">
            <a:extLst>
              <a:ext uri="{FF2B5EF4-FFF2-40B4-BE49-F238E27FC236}">
                <a16:creationId xmlns:a16="http://schemas.microsoft.com/office/drawing/2014/main" id="{C95C27DB-C205-40CD-B8C2-98946D182A29}"/>
              </a:ext>
            </a:extLst>
          </p:cNvPr>
          <p:cNvGrpSpPr/>
          <p:nvPr/>
        </p:nvGrpSpPr>
        <p:grpSpPr>
          <a:xfrm>
            <a:off x="5517013" y="3263876"/>
            <a:ext cx="913520" cy="1387426"/>
            <a:chOff x="5517013" y="3263876"/>
            <a:chExt cx="913520" cy="1387426"/>
          </a:xfrm>
        </p:grpSpPr>
        <p:sp>
          <p:nvSpPr>
            <p:cNvPr id="29" name="right-arrow_339913">
              <a:extLst>
                <a:ext uri="{FF2B5EF4-FFF2-40B4-BE49-F238E27FC236}">
                  <a16:creationId xmlns:a16="http://schemas.microsoft.com/office/drawing/2014/main" id="{B0CD486E-E327-4D42-AD88-B82B395E82AA}"/>
                </a:ext>
              </a:extLst>
            </p:cNvPr>
            <p:cNvSpPr>
              <a:spLocks noChangeAspect="1"/>
            </p:cNvSpPr>
            <p:nvPr/>
          </p:nvSpPr>
          <p:spPr bwMode="auto">
            <a:xfrm>
              <a:off x="5787544" y="3263876"/>
              <a:ext cx="372360" cy="966728"/>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w="28575">
              <a:solidFill>
                <a:schemeClr val="accent1"/>
              </a:solidFill>
            </a:ln>
          </p:spPr>
        </p:sp>
        <p:sp>
          <p:nvSpPr>
            <p:cNvPr id="32" name="文本框 31">
              <a:extLst>
                <a:ext uri="{FF2B5EF4-FFF2-40B4-BE49-F238E27FC236}">
                  <a16:creationId xmlns:a16="http://schemas.microsoft.com/office/drawing/2014/main" id="{56E67A12-C99A-4A0A-AF31-B69BB927F916}"/>
                </a:ext>
              </a:extLst>
            </p:cNvPr>
            <p:cNvSpPr txBox="1"/>
            <p:nvPr/>
          </p:nvSpPr>
          <p:spPr>
            <a:xfrm>
              <a:off x="5517013" y="4270044"/>
              <a:ext cx="913520" cy="381258"/>
            </a:xfrm>
            <a:prstGeom prst="rect">
              <a:avLst/>
            </a:prstGeom>
            <a:noFill/>
          </p:spPr>
          <p:txBody>
            <a:bodyPr wrap="square">
              <a:spAutoFit/>
            </a:bodyPr>
            <a:lstStyle/>
            <a:p>
              <a:pPr algn="ctr" eaLnBrk="1" fontAlgn="auto" hangingPunct="1">
                <a:lnSpc>
                  <a:spcPct val="130000"/>
                </a:lnSpc>
                <a:spcBef>
                  <a:spcPts val="0"/>
                </a:spcBef>
                <a:spcAft>
                  <a:spcPts val="0"/>
                </a:spcAft>
              </a:pPr>
              <a:r>
                <a:rPr lang="zh-CN" altLang="en-US" sz="1600" b="1" spc="300" dirty="0">
                  <a:solidFill>
                    <a:schemeClr val="tx2"/>
                  </a:solidFill>
                  <a:latin typeface="微软雅黑" panose="020B0503020204020204" pitchFamily="34" charset="-122"/>
                </a:rPr>
                <a:t>支撑</a:t>
              </a:r>
              <a:endParaRPr lang="en-US" altLang="zh-CN" sz="1600" b="1" spc="300" dirty="0">
                <a:solidFill>
                  <a:schemeClr val="tx2"/>
                </a:solidFill>
                <a:latin typeface="微软雅黑" panose="020B0503020204020204" pitchFamily="34" charset="-122"/>
              </a:endParaRPr>
            </a:p>
          </p:txBody>
        </p:sp>
      </p:grpSp>
      <p:grpSp>
        <p:nvGrpSpPr>
          <p:cNvPr id="38" name="组合 37">
            <a:extLst>
              <a:ext uri="{FF2B5EF4-FFF2-40B4-BE49-F238E27FC236}">
                <a16:creationId xmlns:a16="http://schemas.microsoft.com/office/drawing/2014/main" id="{8CF9D3E5-E146-4E09-B878-B3249080CE56}"/>
              </a:ext>
            </a:extLst>
          </p:cNvPr>
          <p:cNvGrpSpPr/>
          <p:nvPr/>
        </p:nvGrpSpPr>
        <p:grpSpPr>
          <a:xfrm>
            <a:off x="8591435" y="4457249"/>
            <a:ext cx="979227" cy="555879"/>
            <a:chOff x="8591435" y="4457249"/>
            <a:chExt cx="979227" cy="555879"/>
          </a:xfrm>
        </p:grpSpPr>
        <p:sp>
          <p:nvSpPr>
            <p:cNvPr id="28" name="right-arrow_339913">
              <a:extLst>
                <a:ext uri="{FF2B5EF4-FFF2-40B4-BE49-F238E27FC236}">
                  <a16:creationId xmlns:a16="http://schemas.microsoft.com/office/drawing/2014/main" id="{5C1A56CC-747D-4B09-AC9B-4CBCB94DCCB5}"/>
                </a:ext>
              </a:extLst>
            </p:cNvPr>
            <p:cNvSpPr>
              <a:spLocks noChangeAspect="1"/>
            </p:cNvSpPr>
            <p:nvPr/>
          </p:nvSpPr>
          <p:spPr bwMode="auto">
            <a:xfrm rot="16200000">
              <a:off x="8888619" y="4160065"/>
              <a:ext cx="372360" cy="966728"/>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w="28575">
              <a:solidFill>
                <a:schemeClr val="accent4"/>
              </a:solidFill>
            </a:ln>
          </p:spPr>
        </p:sp>
        <p:sp>
          <p:nvSpPr>
            <p:cNvPr id="33" name="文本框 32">
              <a:extLst>
                <a:ext uri="{FF2B5EF4-FFF2-40B4-BE49-F238E27FC236}">
                  <a16:creationId xmlns:a16="http://schemas.microsoft.com/office/drawing/2014/main" id="{B940841B-8DF0-4FEC-BAFD-15D24D27AE4B}"/>
                </a:ext>
              </a:extLst>
            </p:cNvPr>
            <p:cNvSpPr txBox="1"/>
            <p:nvPr/>
          </p:nvSpPr>
          <p:spPr>
            <a:xfrm>
              <a:off x="8657142" y="4631870"/>
              <a:ext cx="913520" cy="381258"/>
            </a:xfrm>
            <a:prstGeom prst="rect">
              <a:avLst/>
            </a:prstGeom>
            <a:noFill/>
          </p:spPr>
          <p:txBody>
            <a:bodyPr wrap="square">
              <a:spAutoFit/>
            </a:bodyPr>
            <a:lstStyle/>
            <a:p>
              <a:pPr algn="ctr" eaLnBrk="1" fontAlgn="auto" hangingPunct="1">
                <a:lnSpc>
                  <a:spcPct val="130000"/>
                </a:lnSpc>
                <a:spcBef>
                  <a:spcPts val="0"/>
                </a:spcBef>
                <a:spcAft>
                  <a:spcPts val="0"/>
                </a:spcAft>
              </a:pPr>
              <a:r>
                <a:rPr lang="zh-CN" altLang="en-US" sz="1600" b="1" spc="300" dirty="0">
                  <a:solidFill>
                    <a:schemeClr val="accent4"/>
                  </a:solidFill>
                  <a:latin typeface="微软雅黑" panose="020B0503020204020204" pitchFamily="34" charset="-122"/>
                </a:rPr>
                <a:t>支撑</a:t>
              </a:r>
              <a:endParaRPr lang="en-US" altLang="zh-CN" sz="1600" b="1" spc="300" dirty="0">
                <a:solidFill>
                  <a:schemeClr val="accent4"/>
                </a:solidFill>
                <a:latin typeface="微软雅黑" panose="020B0503020204020204" pitchFamily="34" charset="-122"/>
              </a:endParaRPr>
            </a:p>
          </p:txBody>
        </p:sp>
      </p:grpSp>
    </p:spTree>
    <p:extLst>
      <p:ext uri="{BB962C8B-B14F-4D97-AF65-F5344CB8AC3E}">
        <p14:creationId xmlns:p14="http://schemas.microsoft.com/office/powerpoint/2010/main" val="40207037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par>
                                <p:cTn id="26" presetID="22" presetClass="entr" presetSubtype="4"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par>
                                <p:cTn id="29" presetID="22" presetClass="entr" presetSubtype="8"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0A8EE-D306-4BE6-A55C-43F9C05A31B6}"/>
              </a:ext>
            </a:extLst>
          </p:cNvPr>
          <p:cNvSpPr>
            <a:spLocks noGrp="1"/>
          </p:cNvSpPr>
          <p:nvPr>
            <p:ph type="title"/>
          </p:nvPr>
        </p:nvSpPr>
        <p:spPr/>
        <p:txBody>
          <a:bodyPr/>
          <a:lstStyle/>
          <a:p>
            <a:r>
              <a:rPr lang="en-US" altLang="zh-CN" dirty="0"/>
              <a:t>OpenSSL</a:t>
            </a:r>
            <a:r>
              <a:rPr lang="zh-CN" altLang="en-US" dirty="0"/>
              <a:t>密钥保护</a:t>
            </a:r>
          </a:p>
        </p:txBody>
      </p:sp>
      <p:sp>
        <p:nvSpPr>
          <p:cNvPr id="3" name="文本框 2">
            <a:extLst>
              <a:ext uri="{FF2B5EF4-FFF2-40B4-BE49-F238E27FC236}">
                <a16:creationId xmlns:a16="http://schemas.microsoft.com/office/drawing/2014/main" id="{2887FD5C-3794-4221-857E-102867CEFCE9}"/>
              </a:ext>
            </a:extLst>
          </p:cNvPr>
          <p:cNvSpPr txBox="1"/>
          <p:nvPr/>
        </p:nvSpPr>
        <p:spPr>
          <a:xfrm>
            <a:off x="500794" y="1016070"/>
            <a:ext cx="2853509" cy="480132"/>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安全堆</a:t>
            </a:r>
          </a:p>
        </p:txBody>
      </p:sp>
      <p:sp>
        <p:nvSpPr>
          <p:cNvPr id="4" name="文本框 3">
            <a:extLst>
              <a:ext uri="{FF2B5EF4-FFF2-40B4-BE49-F238E27FC236}">
                <a16:creationId xmlns:a16="http://schemas.microsoft.com/office/drawing/2014/main" id="{209110D8-D9C7-4BCB-A191-63855746B52D}"/>
              </a:ext>
            </a:extLst>
          </p:cNvPr>
          <p:cNvSpPr txBox="1"/>
          <p:nvPr/>
        </p:nvSpPr>
        <p:spPr>
          <a:xfrm>
            <a:off x="500793" y="1588950"/>
            <a:ext cx="9747679" cy="1230593"/>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动态申请内存，首尾各维护一个</a:t>
            </a:r>
            <a:r>
              <a:rPr lang="zh-CN" altLang="en-US" sz="2000" dirty="0">
                <a:solidFill>
                  <a:schemeClr val="accent4">
                    <a:lumMod val="60000"/>
                    <a:lumOff val="40000"/>
                  </a:schemeClr>
                </a:solidFill>
                <a:latin typeface="+mn-ea"/>
                <a:ea typeface="+mn-ea"/>
                <a:cs typeface="Arial" panose="020B0604020202020204" pitchFamily="34" charset="0"/>
              </a:rPr>
              <a:t>空白守卫页</a:t>
            </a:r>
            <a:r>
              <a:rPr lang="zh-CN" altLang="en-US" sz="2000" dirty="0">
                <a:solidFill>
                  <a:srgbClr val="000000">
                    <a:lumMod val="85000"/>
                    <a:lumOff val="15000"/>
                  </a:srgbClr>
                </a:solidFill>
                <a:latin typeface="+mn-ea"/>
                <a:ea typeface="+mn-ea"/>
                <a:cs typeface="Arial" panose="020B0604020202020204" pitchFamily="34" charset="0"/>
              </a:rPr>
              <a:t> ，一旦出现悬垂指针</a:t>
            </a:r>
            <a:r>
              <a:rPr lang="zh-CN" altLang="en-US" sz="2000" dirty="0">
                <a:solidFill>
                  <a:schemeClr val="accent4">
                    <a:lumMod val="60000"/>
                    <a:lumOff val="40000"/>
                  </a:schemeClr>
                </a:solidFill>
                <a:latin typeface="+mn-ea"/>
                <a:ea typeface="+mn-ea"/>
                <a:cs typeface="Arial" panose="020B0604020202020204" pitchFamily="34" charset="0"/>
              </a:rPr>
              <a:t>越界则强行终止</a:t>
            </a:r>
            <a:endParaRPr lang="en-US" altLang="zh-CN" sz="2000" dirty="0">
              <a:solidFill>
                <a:schemeClr val="accent4">
                  <a:lumMod val="60000"/>
                  <a:lumOff val="40000"/>
                </a:schemeClr>
              </a:solidFill>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锁定在物理内存中，</a:t>
            </a:r>
            <a:r>
              <a:rPr lang="zh-CN" altLang="en-US" sz="2000" dirty="0">
                <a:solidFill>
                  <a:schemeClr val="accent4">
                    <a:lumMod val="60000"/>
                    <a:lumOff val="40000"/>
                  </a:schemeClr>
                </a:solidFill>
                <a:latin typeface="+mn-ea"/>
                <a:ea typeface="+mn-ea"/>
                <a:cs typeface="Arial" panose="020B0604020202020204" pitchFamily="34" charset="0"/>
              </a:rPr>
              <a:t>禁止交换</a:t>
            </a:r>
            <a:r>
              <a:rPr lang="zh-CN" altLang="en-US" sz="2000" dirty="0">
                <a:solidFill>
                  <a:srgbClr val="000000">
                    <a:lumMod val="85000"/>
                    <a:lumOff val="15000"/>
                  </a:srgbClr>
                </a:solidFill>
                <a:latin typeface="+mn-ea"/>
                <a:ea typeface="+mn-ea"/>
                <a:cs typeface="Arial" panose="020B0604020202020204" pitchFamily="34" charset="0"/>
              </a:rPr>
              <a:t>到硬盘</a:t>
            </a:r>
            <a:r>
              <a:rPr lang="zh-CN" altLang="en-US" sz="2000" dirty="0">
                <a:solidFill>
                  <a:schemeClr val="accent4">
                    <a:lumMod val="60000"/>
                    <a:lumOff val="40000"/>
                  </a:schemeClr>
                </a:solidFill>
                <a:latin typeface="+mn-ea"/>
                <a:ea typeface="+mn-ea"/>
                <a:cs typeface="Arial" panose="020B0604020202020204" pitchFamily="34" charset="0"/>
              </a:rPr>
              <a:t>或输出</a:t>
            </a:r>
            <a:r>
              <a:rPr lang="zh-CN" altLang="en-US" sz="2000" dirty="0">
                <a:solidFill>
                  <a:srgbClr val="000000">
                    <a:lumMod val="85000"/>
                    <a:lumOff val="15000"/>
                  </a:srgbClr>
                </a:solidFill>
                <a:latin typeface="+mn-ea"/>
                <a:ea typeface="+mn-ea"/>
                <a:cs typeface="Arial" panose="020B0604020202020204" pitchFamily="34" charset="0"/>
              </a:rPr>
              <a:t>到核心转储，</a:t>
            </a:r>
            <a:r>
              <a:rPr lang="zh-CN" altLang="en-US" sz="2000" dirty="0">
                <a:solidFill>
                  <a:schemeClr val="accent4">
                    <a:lumMod val="60000"/>
                    <a:lumOff val="40000"/>
                  </a:schemeClr>
                </a:solidFill>
                <a:latin typeface="+mn-ea"/>
                <a:ea typeface="+mn-ea"/>
                <a:cs typeface="Arial" panose="020B0604020202020204" pitchFamily="34" charset="0"/>
              </a:rPr>
              <a:t>避免敏感数据扩散</a:t>
            </a:r>
            <a:endParaRPr lang="en-US" altLang="zh-CN" sz="2000" dirty="0">
              <a:solidFill>
                <a:schemeClr val="accent4">
                  <a:lumMod val="60000"/>
                  <a:lumOff val="40000"/>
                </a:schemeClr>
              </a:solidFill>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提供了专门的内存申请、释放、清除等接口，自动执行额外的</a:t>
            </a:r>
            <a:r>
              <a:rPr lang="zh-CN" altLang="en-US" sz="2000" dirty="0">
                <a:solidFill>
                  <a:schemeClr val="accent4">
                    <a:lumMod val="60000"/>
                    <a:lumOff val="40000"/>
                  </a:schemeClr>
                </a:solidFill>
                <a:latin typeface="+mn-ea"/>
                <a:ea typeface="+mn-ea"/>
                <a:cs typeface="Arial" panose="020B0604020202020204" pitchFamily="34" charset="0"/>
              </a:rPr>
              <a:t>安全清除和释放函数</a:t>
            </a:r>
            <a:endParaRPr lang="en-US" altLang="zh-CN" sz="2000" dirty="0">
              <a:solidFill>
                <a:schemeClr val="accent4">
                  <a:lumMod val="60000"/>
                  <a:lumOff val="40000"/>
                </a:schemeClr>
              </a:solidFill>
              <a:latin typeface="+mn-ea"/>
              <a:ea typeface="+mn-ea"/>
              <a:cs typeface="Arial" panose="020B0604020202020204" pitchFamily="34" charset="0"/>
            </a:endParaRPr>
          </a:p>
        </p:txBody>
      </p:sp>
      <p:grpSp>
        <p:nvGrpSpPr>
          <p:cNvPr id="5" name="组合 4">
            <a:extLst>
              <a:ext uri="{FF2B5EF4-FFF2-40B4-BE49-F238E27FC236}">
                <a16:creationId xmlns:a16="http://schemas.microsoft.com/office/drawing/2014/main" id="{0DFA504A-6F73-4832-B016-A668456FEBAA}"/>
              </a:ext>
            </a:extLst>
          </p:cNvPr>
          <p:cNvGrpSpPr/>
          <p:nvPr/>
        </p:nvGrpSpPr>
        <p:grpSpPr>
          <a:xfrm>
            <a:off x="500793" y="2922133"/>
            <a:ext cx="10896637" cy="3361385"/>
            <a:chOff x="586035" y="3901063"/>
            <a:chExt cx="10896637" cy="3361385"/>
          </a:xfrm>
        </p:grpSpPr>
        <p:sp>
          <p:nvSpPr>
            <p:cNvPr id="6" name="文本框 5">
              <a:extLst>
                <a:ext uri="{FF2B5EF4-FFF2-40B4-BE49-F238E27FC236}">
                  <a16:creationId xmlns:a16="http://schemas.microsoft.com/office/drawing/2014/main" id="{08C008FF-3C01-4378-A07C-36C41344F048}"/>
                </a:ext>
              </a:extLst>
            </p:cNvPr>
            <p:cNvSpPr txBox="1"/>
            <p:nvPr/>
          </p:nvSpPr>
          <p:spPr>
            <a:xfrm>
              <a:off x="586035" y="3901063"/>
              <a:ext cx="2853509" cy="500092"/>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密钥保护措施</a:t>
              </a:r>
            </a:p>
          </p:txBody>
        </p:sp>
        <p:sp>
          <p:nvSpPr>
            <p:cNvPr id="7" name="文本框 6">
              <a:extLst>
                <a:ext uri="{FF2B5EF4-FFF2-40B4-BE49-F238E27FC236}">
                  <a16:creationId xmlns:a16="http://schemas.microsoft.com/office/drawing/2014/main" id="{23F5A136-5D97-4786-89FD-3C843E180A5D}"/>
                </a:ext>
              </a:extLst>
            </p:cNvPr>
            <p:cNvSpPr txBox="1"/>
            <p:nvPr/>
          </p:nvSpPr>
          <p:spPr>
            <a:xfrm>
              <a:off x="586035" y="4477583"/>
              <a:ext cx="10896637" cy="2784865"/>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密钥生成</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：采集</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多种可用随机源</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，如系统随机数接口、时间戳、</a:t>
              </a:r>
              <a:r>
                <a:rPr lang="en-US" altLang="zh-CN" sz="2000" dirty="0">
                  <a:solidFill>
                    <a:srgbClr val="000000">
                      <a:lumMod val="85000"/>
                      <a:lumOff val="15000"/>
                    </a:srgbClr>
                  </a:solidFill>
                  <a:latin typeface="微软雅黑" panose="020B0503020204020204" pitchFamily="34" charset="-122"/>
                </a:rPr>
                <a:t>CPU</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随机数指令和熵源生成设备等</a:t>
              </a: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密钥导入和导出</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：支持</a:t>
              </a:r>
              <a:r>
                <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rPr>
                <a:t>PKCS#8</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格式编码的私钥导</a:t>
              </a:r>
              <a:r>
                <a:rPr lang="zh-CN" altLang="en-US" sz="2000" spc="300" dirty="0">
                  <a:solidFill>
                    <a:srgbClr val="000000">
                      <a:lumMod val="85000"/>
                      <a:lumOff val="15000"/>
                    </a:srgbClr>
                  </a:solidFill>
                  <a:latin typeface="微软雅黑" panose="020B0503020204020204" pitchFamily="34" charset="-122"/>
                </a:rPr>
                <a:t>入</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和导出，</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私钥</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通过口令派生的对称密钥进行</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加密</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密钥使用</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安全堆</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为敏感参数分配内存</a:t>
              </a: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密钥销毁</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：将</a:t>
              </a:r>
              <a:r>
                <a:rPr lang="en-US" altLang="zh-CN" sz="2000" dirty="0" err="1">
                  <a:solidFill>
                    <a:srgbClr val="000000">
                      <a:lumMod val="85000"/>
                      <a:lumOff val="15000"/>
                    </a:srgbClr>
                  </a:solidFill>
                  <a:latin typeface="微软雅黑" panose="020B0503020204020204" pitchFamily="34" charset="-122"/>
                  <a:ea typeface="微软雅黑" panose="020B0503020204020204" pitchFamily="34" charset="-122"/>
                </a:rPr>
                <a:t>memset</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函数赋给一个</a:t>
              </a:r>
              <a:r>
                <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rPr>
                <a:t>volatile</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函数指针调用，保证</a:t>
              </a:r>
              <a:r>
                <a:rPr lang="en-US" altLang="zh-CN" sz="2000" dirty="0" err="1">
                  <a:solidFill>
                    <a:srgbClr val="000000">
                      <a:lumMod val="85000"/>
                      <a:lumOff val="15000"/>
                    </a:srgbClr>
                  </a:solidFill>
                  <a:latin typeface="微软雅黑" panose="020B0503020204020204" pitchFamily="34" charset="-122"/>
                  <a:ea typeface="微软雅黑" panose="020B0503020204020204" pitchFamily="34" charset="-122"/>
                </a:rPr>
                <a:t>memset</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执行，销毁内存中的密钥数据</a:t>
              </a:r>
            </a:p>
          </p:txBody>
        </p:sp>
      </p:grpSp>
      <p:pic>
        <p:nvPicPr>
          <p:cNvPr id="7172" name="Picture 4" descr="小黄人：真复杂表情包">
            <a:extLst>
              <a:ext uri="{FF2B5EF4-FFF2-40B4-BE49-F238E27FC236}">
                <a16:creationId xmlns:a16="http://schemas.microsoft.com/office/drawing/2014/main" id="{9A4F100B-6D3D-4569-93DE-359BFE6F3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8714" y="1186330"/>
            <a:ext cx="1784921" cy="1784921"/>
          </a:xfrm>
          <a:prstGeom prst="rect">
            <a:avLst/>
          </a:prstGeom>
          <a:noFill/>
          <a:extLst>
            <a:ext uri="{909E8E84-426E-40DD-AFC4-6F175D3DCCD1}">
              <a14:hiddenFill xmlns:a14="http://schemas.microsoft.com/office/drawing/2010/main">
                <a:solidFill>
                  <a:srgbClr val="FFFFFF"/>
                </a:solidFill>
              </a14:hiddenFill>
            </a:ext>
          </a:extLst>
        </p:spPr>
      </p:pic>
      <p:sp>
        <p:nvSpPr>
          <p:cNvPr id="10" name="动作按钮: 后退或前一项 9">
            <a:hlinkClick r:id="rId4" action="ppaction://hlinksldjump" highlightClick="1"/>
            <a:extLst>
              <a:ext uri="{FF2B5EF4-FFF2-40B4-BE49-F238E27FC236}">
                <a16:creationId xmlns:a16="http://schemas.microsoft.com/office/drawing/2014/main" id="{F9F07D86-77E5-44BB-BFC4-9716152CCF1F}"/>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15186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fade">
                                      <p:cBhvr>
                                        <p:cTn id="10"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9ED1A-88BB-4BAD-BBA3-0AEF4DDCFB61}"/>
              </a:ext>
            </a:extLst>
          </p:cNvPr>
          <p:cNvSpPr>
            <a:spLocks noGrp="1"/>
          </p:cNvSpPr>
          <p:nvPr>
            <p:ph type="title"/>
          </p:nvPr>
        </p:nvSpPr>
        <p:spPr>
          <a:xfrm>
            <a:off x="577850" y="249066"/>
            <a:ext cx="8643848" cy="480131"/>
          </a:xfrm>
        </p:spPr>
        <p:txBody>
          <a:bodyPr/>
          <a:lstStyle/>
          <a:p>
            <a:r>
              <a:rPr lang="en-US" altLang="zh-CN" dirty="0"/>
              <a:t>Crypto++</a:t>
            </a:r>
            <a:r>
              <a:rPr lang="zh-CN" altLang="en-US" dirty="0">
                <a:solidFill>
                  <a:srgbClr val="FF0000"/>
                </a:solidFill>
              </a:rPr>
              <a:t> </a:t>
            </a:r>
            <a:endParaRPr lang="zh-CN" altLang="en-US" dirty="0"/>
          </a:p>
        </p:txBody>
      </p:sp>
      <p:sp>
        <p:nvSpPr>
          <p:cNvPr id="3" name="文本框 2">
            <a:extLst>
              <a:ext uri="{FF2B5EF4-FFF2-40B4-BE49-F238E27FC236}">
                <a16:creationId xmlns:a16="http://schemas.microsoft.com/office/drawing/2014/main" id="{4C635276-3F4D-476E-92E5-A8A6290858C2}"/>
              </a:ext>
            </a:extLst>
          </p:cNvPr>
          <p:cNvSpPr txBox="1"/>
          <p:nvPr/>
        </p:nvSpPr>
        <p:spPr>
          <a:xfrm>
            <a:off x="397936" y="1507556"/>
            <a:ext cx="11211861" cy="1322926"/>
          </a:xfrm>
          <a:prstGeom prst="rect">
            <a:avLst/>
          </a:prstGeom>
          <a:noFill/>
        </p:spPr>
        <p:txBody>
          <a:bodyPr wrap="square" rtlCol="0">
            <a:spAutoFit/>
          </a:bodyPr>
          <a:lstStyle/>
          <a:p>
            <a:pPr marL="342900" indent="-342900" algn="just" eaLnBrk="1">
              <a:lnSpc>
                <a:spcPct val="120000"/>
              </a:lnSpc>
              <a:spcBef>
                <a:spcPts val="300"/>
              </a:spcBef>
              <a:spcAft>
                <a:spcPts val="300"/>
              </a:spcAft>
              <a:buClr>
                <a:schemeClr val="tx2"/>
              </a:buClr>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密码算法和协议实现非常</a:t>
            </a:r>
            <a:r>
              <a:rPr lang="zh-CN" altLang="en-US" sz="2000" dirty="0">
                <a:solidFill>
                  <a:schemeClr val="accent4">
                    <a:lumMod val="60000"/>
                    <a:lumOff val="40000"/>
                  </a:schemeClr>
                </a:solidFill>
                <a:latin typeface="+mn-ea"/>
                <a:ea typeface="+mn-ea"/>
                <a:cs typeface="Arial" panose="020B0604020202020204" pitchFamily="34" charset="0"/>
              </a:rPr>
              <a:t>齐全</a:t>
            </a:r>
            <a:r>
              <a:rPr lang="zh-CN" altLang="en-US" sz="2000" dirty="0">
                <a:solidFill>
                  <a:srgbClr val="000000">
                    <a:lumMod val="85000"/>
                    <a:lumOff val="15000"/>
                  </a:srgbClr>
                </a:solidFill>
                <a:latin typeface="+mn-ea"/>
                <a:ea typeface="+mn-ea"/>
                <a:cs typeface="Arial" panose="020B0604020202020204" pitchFamily="34" charset="0"/>
              </a:rPr>
              <a:t>：先于 </a:t>
            </a:r>
            <a:r>
              <a:rPr lang="en-US" altLang="zh-CN" sz="2000" dirty="0">
                <a:solidFill>
                  <a:srgbClr val="000000">
                    <a:lumMod val="85000"/>
                    <a:lumOff val="15000"/>
                  </a:srgbClr>
                </a:solidFill>
                <a:latin typeface="+mn-ea"/>
                <a:ea typeface="+mn-ea"/>
                <a:cs typeface="Arial" panose="020B0604020202020204" pitchFamily="34" charset="0"/>
              </a:rPr>
              <a:t>OpenSSL</a:t>
            </a:r>
            <a:r>
              <a:rPr lang="zh-CN" altLang="en-US" sz="2000" dirty="0">
                <a:solidFill>
                  <a:srgbClr val="000000">
                    <a:lumMod val="85000"/>
                    <a:lumOff val="15000"/>
                  </a:srgbClr>
                </a:solidFill>
                <a:latin typeface="+mn-ea"/>
                <a:ea typeface="+mn-ea"/>
                <a:cs typeface="Arial" panose="020B0604020202020204" pitchFamily="34" charset="0"/>
              </a:rPr>
              <a:t>实现了对</a:t>
            </a:r>
            <a:r>
              <a:rPr lang="en-US" altLang="zh-CN" sz="2000" dirty="0">
                <a:solidFill>
                  <a:srgbClr val="000000">
                    <a:lumMod val="85000"/>
                    <a:lumOff val="15000"/>
                  </a:srgbClr>
                </a:solidFill>
                <a:latin typeface="+mn-ea"/>
                <a:ea typeface="+mn-ea"/>
                <a:cs typeface="Arial" panose="020B0604020202020204" pitchFamily="34" charset="0"/>
              </a:rPr>
              <a:t>AES</a:t>
            </a:r>
            <a:r>
              <a:rPr lang="zh-CN" altLang="en-US" sz="2000" dirty="0">
                <a:solidFill>
                  <a:srgbClr val="000000">
                    <a:lumMod val="85000"/>
                    <a:lumOff val="15000"/>
                  </a:srgbClr>
                </a:solidFill>
                <a:latin typeface="+mn-ea"/>
                <a:ea typeface="+mn-ea"/>
                <a:cs typeface="Arial" panose="020B0604020202020204" pitchFamily="34" charset="0"/>
              </a:rPr>
              <a:t>和</a:t>
            </a:r>
            <a:r>
              <a:rPr lang="en-US" altLang="zh-CN" sz="2000" dirty="0">
                <a:solidFill>
                  <a:srgbClr val="000000">
                    <a:lumMod val="85000"/>
                    <a:lumOff val="15000"/>
                  </a:srgbClr>
                </a:solidFill>
                <a:latin typeface="+mn-ea"/>
                <a:ea typeface="+mn-ea"/>
                <a:cs typeface="Arial" panose="020B0604020202020204" pitchFamily="34" charset="0"/>
              </a:rPr>
              <a:t>ECC</a:t>
            </a:r>
            <a:r>
              <a:rPr lang="zh-CN" altLang="en-US" sz="2000" dirty="0">
                <a:solidFill>
                  <a:srgbClr val="000000">
                    <a:lumMod val="85000"/>
                    <a:lumOff val="15000"/>
                  </a:srgbClr>
                </a:solidFill>
                <a:latin typeface="+mn-ea"/>
                <a:ea typeface="+mn-ea"/>
                <a:cs typeface="Arial" panose="020B0604020202020204" pitchFamily="34" charset="0"/>
              </a:rPr>
              <a:t>算法的支持</a:t>
            </a:r>
            <a:endParaRPr lang="en-US" altLang="zh-CN" sz="2000" dirty="0">
              <a:solidFill>
                <a:srgbClr val="000000">
                  <a:lumMod val="85000"/>
                  <a:lumOff val="15000"/>
                </a:srgbClr>
              </a:solidFill>
              <a:latin typeface="+mn-ea"/>
              <a:ea typeface="+mn-ea"/>
              <a:cs typeface="Arial" panose="020B0604020202020204" pitchFamily="34" charset="0"/>
            </a:endParaRPr>
          </a:p>
          <a:p>
            <a:pPr marL="342900" indent="-342900" algn="just" eaLnBrk="1">
              <a:lnSpc>
                <a:spcPct val="120000"/>
              </a:lnSpc>
              <a:spcBef>
                <a:spcPts val="300"/>
              </a:spcBef>
              <a:spcAft>
                <a:spcPts val="300"/>
              </a:spcAft>
              <a:buClr>
                <a:schemeClr val="tx2"/>
              </a:buClr>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支特一些</a:t>
            </a:r>
            <a:r>
              <a:rPr lang="zh-CN" altLang="en-US" sz="2000" dirty="0">
                <a:solidFill>
                  <a:schemeClr val="accent4">
                    <a:lumMod val="60000"/>
                    <a:lumOff val="40000"/>
                  </a:schemeClr>
                </a:solidFill>
                <a:latin typeface="+mn-ea"/>
                <a:ea typeface="+mn-ea"/>
                <a:cs typeface="Arial" panose="020B0604020202020204" pitchFamily="34" charset="0"/>
              </a:rPr>
              <a:t>不大流行、不太常用</a:t>
            </a:r>
            <a:r>
              <a:rPr lang="zh-CN" altLang="en-US" sz="2000" dirty="0">
                <a:solidFill>
                  <a:srgbClr val="000000">
                    <a:lumMod val="85000"/>
                    <a:lumOff val="15000"/>
                  </a:srgbClr>
                </a:solidFill>
                <a:latin typeface="+mn-ea"/>
                <a:ea typeface="+mn-ea"/>
                <a:cs typeface="Arial" panose="020B0604020202020204" pitchFamily="34" charset="0"/>
              </a:rPr>
              <a:t>的密码方案，</a:t>
            </a:r>
            <a:r>
              <a:rPr lang="en-US" altLang="zh-CN" sz="2000" dirty="0">
                <a:solidFill>
                  <a:srgbClr val="000000">
                    <a:lumMod val="85000"/>
                    <a:lumOff val="15000"/>
                  </a:srgbClr>
                </a:solidFill>
                <a:latin typeface="+mn-ea"/>
                <a:ea typeface="+mn-ea"/>
                <a:cs typeface="Arial" panose="020B0604020202020204" pitchFamily="34" charset="0"/>
              </a:rPr>
              <a:t>Camellia</a:t>
            </a:r>
            <a:r>
              <a:rPr lang="zh-CN" altLang="en-US" sz="2000" dirty="0">
                <a:solidFill>
                  <a:srgbClr val="000000">
                    <a:lumMod val="85000"/>
                    <a:lumOff val="15000"/>
                  </a:srgbClr>
                </a:solidFill>
                <a:latin typeface="+mn-ea"/>
                <a:ea typeface="+mn-ea"/>
                <a:cs typeface="Arial" panose="020B0604020202020204" pitchFamily="34" charset="0"/>
              </a:rPr>
              <a:t>、</a:t>
            </a:r>
            <a:r>
              <a:rPr lang="en-US" altLang="zh-CN" sz="2000" dirty="0">
                <a:solidFill>
                  <a:srgbClr val="000000">
                    <a:lumMod val="85000"/>
                    <a:lumOff val="15000"/>
                  </a:srgbClr>
                </a:solidFill>
                <a:latin typeface="+mn-ea"/>
                <a:ea typeface="+mn-ea"/>
                <a:cs typeface="Arial" panose="020B0604020202020204" pitchFamily="34" charset="0"/>
              </a:rPr>
              <a:t>Whirlpool</a:t>
            </a:r>
            <a:r>
              <a:rPr lang="zh-CN" altLang="en-US" sz="2000" dirty="0">
                <a:solidFill>
                  <a:srgbClr val="000000">
                    <a:lumMod val="85000"/>
                    <a:lumOff val="15000"/>
                  </a:srgbClr>
                </a:solidFill>
                <a:latin typeface="+mn-ea"/>
                <a:ea typeface="+mn-ea"/>
                <a:cs typeface="Arial" panose="020B0604020202020204" pitchFamily="34" charset="0"/>
              </a:rPr>
              <a:t>等</a:t>
            </a:r>
            <a:endParaRPr lang="en-US" altLang="zh-CN" sz="2000" dirty="0">
              <a:solidFill>
                <a:srgbClr val="000000">
                  <a:lumMod val="85000"/>
                  <a:lumOff val="15000"/>
                </a:srgbClr>
              </a:solidFill>
              <a:latin typeface="+mn-ea"/>
              <a:ea typeface="+mn-ea"/>
              <a:cs typeface="Arial" panose="020B0604020202020204" pitchFamily="34" charset="0"/>
            </a:endParaRPr>
          </a:p>
          <a:p>
            <a:pPr marL="342900" indent="-342900" algn="just" eaLnBrk="1">
              <a:lnSpc>
                <a:spcPct val="120000"/>
              </a:lnSpc>
              <a:spcBef>
                <a:spcPts val="300"/>
              </a:spcBef>
              <a:spcAft>
                <a:spcPts val="300"/>
              </a:spcAft>
              <a:buClr>
                <a:schemeClr val="tx2"/>
              </a:buClr>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提供一些</a:t>
            </a:r>
            <a:r>
              <a:rPr lang="zh-CN" altLang="en-US" sz="2000" dirty="0">
                <a:solidFill>
                  <a:schemeClr val="accent4">
                    <a:lumMod val="60000"/>
                    <a:lumOff val="40000"/>
                  </a:schemeClr>
                </a:solidFill>
                <a:latin typeface="+mn-ea"/>
                <a:ea typeface="+mn-ea"/>
                <a:cs typeface="Arial" panose="020B0604020202020204" pitchFamily="34" charset="0"/>
              </a:rPr>
              <a:t>草案算法和冷门算法</a:t>
            </a:r>
            <a:r>
              <a:rPr lang="zh-CN" altLang="en-US" sz="2000" dirty="0">
                <a:solidFill>
                  <a:srgbClr val="000000">
                    <a:lumMod val="85000"/>
                    <a:lumOff val="15000"/>
                  </a:srgbClr>
                </a:solidFill>
                <a:latin typeface="+mn-ea"/>
                <a:ea typeface="+mn-ea"/>
                <a:cs typeface="Arial" panose="020B0604020202020204" pitchFamily="34" charset="0"/>
              </a:rPr>
              <a:t>的实现以供研究</a:t>
            </a:r>
            <a:endParaRPr lang="en-US" altLang="zh-CN" sz="2000" dirty="0">
              <a:solidFill>
                <a:srgbClr val="000000">
                  <a:lumMod val="85000"/>
                  <a:lumOff val="15000"/>
                </a:srgbClr>
              </a:solidFill>
              <a:latin typeface="+mn-ea"/>
              <a:ea typeface="+mn-ea"/>
              <a:cs typeface="Arial" panose="020B0604020202020204" pitchFamily="34" charset="0"/>
            </a:endParaRPr>
          </a:p>
        </p:txBody>
      </p:sp>
      <p:grpSp>
        <p:nvGrpSpPr>
          <p:cNvPr id="4" name="组合 3">
            <a:extLst>
              <a:ext uri="{FF2B5EF4-FFF2-40B4-BE49-F238E27FC236}">
                <a16:creationId xmlns:a16="http://schemas.microsoft.com/office/drawing/2014/main" id="{3FE90E87-1542-4DFF-8254-E05C22E73FB1}"/>
              </a:ext>
            </a:extLst>
          </p:cNvPr>
          <p:cNvGrpSpPr/>
          <p:nvPr/>
        </p:nvGrpSpPr>
        <p:grpSpPr>
          <a:xfrm>
            <a:off x="7588480" y="920895"/>
            <a:ext cx="4442559" cy="498861"/>
            <a:chOff x="3479334" y="6289539"/>
            <a:chExt cx="4442559" cy="498861"/>
          </a:xfrm>
        </p:grpSpPr>
        <p:sp>
          <p:nvSpPr>
            <p:cNvPr id="5" name="ïṡḷiḑé">
              <a:extLst>
                <a:ext uri="{FF2B5EF4-FFF2-40B4-BE49-F238E27FC236}">
                  <a16:creationId xmlns:a16="http://schemas.microsoft.com/office/drawing/2014/main" id="{5C5DD175-81E4-430C-B6A7-FADBF51533E6}"/>
                </a:ext>
              </a:extLst>
            </p:cNvPr>
            <p:cNvSpPr/>
            <p:nvPr/>
          </p:nvSpPr>
          <p:spPr>
            <a:xfrm>
              <a:off x="3940265" y="6289539"/>
              <a:ext cx="3981628" cy="498861"/>
            </a:xfrm>
            <a:prstGeom prst="rect">
              <a:avLst/>
            </a:prstGeom>
          </p:spPr>
          <p:txBody>
            <a:bodyPr wrap="square" anchor="ctr" anchorCtr="0">
              <a:normAutofit fontScale="92500"/>
            </a:bodyPr>
            <a:lstStyle/>
            <a:p>
              <a:pPr lvl="0"/>
              <a:r>
                <a:rPr lang="zh-CN" altLang="en-US" sz="2400" b="1" spc="100" dirty="0">
                  <a:solidFill>
                    <a:schemeClr val="accent4"/>
                  </a:solidFill>
                </a:rPr>
                <a:t>在密码学教育领域颇受欢迎</a:t>
              </a:r>
            </a:p>
          </p:txBody>
        </p:sp>
        <p:grpSp>
          <p:nvGrpSpPr>
            <p:cNvPr id="6" name="组合 5">
              <a:extLst>
                <a:ext uri="{FF2B5EF4-FFF2-40B4-BE49-F238E27FC236}">
                  <a16:creationId xmlns:a16="http://schemas.microsoft.com/office/drawing/2014/main" id="{5EE74671-4C4D-4856-9080-C816A96DF660}"/>
                </a:ext>
              </a:extLst>
            </p:cNvPr>
            <p:cNvGrpSpPr/>
            <p:nvPr/>
          </p:nvGrpSpPr>
          <p:grpSpPr>
            <a:xfrm>
              <a:off x="3479334" y="6342563"/>
              <a:ext cx="392811" cy="392811"/>
              <a:chOff x="10271261" y="3276600"/>
              <a:chExt cx="523125" cy="523125"/>
            </a:xfrm>
            <a:solidFill>
              <a:schemeClr val="accent4"/>
            </a:solidFill>
          </p:grpSpPr>
          <p:sp>
            <p:nvSpPr>
              <p:cNvPr id="7" name="任意多边形: 形状 6">
                <a:extLst>
                  <a:ext uri="{FF2B5EF4-FFF2-40B4-BE49-F238E27FC236}">
                    <a16:creationId xmlns:a16="http://schemas.microsoft.com/office/drawing/2014/main" id="{F3023F68-C9FB-428F-B854-5F20BCF26032}"/>
                  </a:ext>
                </a:extLst>
              </p:cNvPr>
              <p:cNvSpPr/>
              <p:nvPr/>
            </p:nvSpPr>
            <p:spPr>
              <a:xfrm>
                <a:off x="10271261" y="3276600"/>
                <a:ext cx="523125" cy="523125"/>
              </a:xfrm>
              <a:custGeom>
                <a:avLst/>
                <a:gdLst>
                  <a:gd name="connsiteX0" fmla="*/ 262339 w 523125"/>
                  <a:gd name="connsiteY0" fmla="*/ 14816 h 523125"/>
                  <a:gd name="connsiteX1" fmla="*/ 149293 w 523125"/>
                  <a:gd name="connsiteY1" fmla="*/ 40449 h 523125"/>
                  <a:gd name="connsiteX2" fmla="*/ 144197 w 523125"/>
                  <a:gd name="connsiteY2" fmla="*/ 15323 h 523125"/>
                  <a:gd name="connsiteX3" fmla="*/ 116151 w 523125"/>
                  <a:gd name="connsiteY3" fmla="*/ 23693 h 523125"/>
                  <a:gd name="connsiteX4" fmla="*/ 127491 w 523125"/>
                  <a:gd name="connsiteY4" fmla="*/ 52211 h 523125"/>
                  <a:gd name="connsiteX5" fmla="*/ 126968 w 523125"/>
                  <a:gd name="connsiteY5" fmla="*/ 52515 h 523125"/>
                  <a:gd name="connsiteX6" fmla="*/ 95091 w 523125"/>
                  <a:gd name="connsiteY6" fmla="*/ 0 h 523125"/>
                  <a:gd name="connsiteX7" fmla="*/ 65289 w 523125"/>
                  <a:gd name="connsiteY7" fmla="*/ 22663 h 523125"/>
                  <a:gd name="connsiteX8" fmla="*/ 106414 w 523125"/>
                  <a:gd name="connsiteY8" fmla="*/ 66319 h 523125"/>
                  <a:gd name="connsiteX9" fmla="*/ 0 w 523125"/>
                  <a:gd name="connsiteY9" fmla="*/ 277155 h 523125"/>
                  <a:gd name="connsiteX10" fmla="*/ 262339 w 523125"/>
                  <a:gd name="connsiteY10" fmla="*/ 539511 h 523125"/>
                  <a:gd name="connsiteX11" fmla="*/ 524661 w 523125"/>
                  <a:gd name="connsiteY11" fmla="*/ 277155 h 523125"/>
                  <a:gd name="connsiteX12" fmla="*/ 262339 w 523125"/>
                  <a:gd name="connsiteY12" fmla="*/ 14816 h 523125"/>
                  <a:gd name="connsiteX13" fmla="*/ 262339 w 523125"/>
                  <a:gd name="connsiteY13" fmla="*/ 475605 h 523125"/>
                  <a:gd name="connsiteX14" fmla="*/ 63923 w 523125"/>
                  <a:gd name="connsiteY14" fmla="*/ 277155 h 523125"/>
                  <a:gd name="connsiteX15" fmla="*/ 68479 w 523125"/>
                  <a:gd name="connsiteY15" fmla="*/ 234816 h 523125"/>
                  <a:gd name="connsiteX16" fmla="*/ 195159 w 523125"/>
                  <a:gd name="connsiteY16" fmla="*/ 234816 h 523125"/>
                  <a:gd name="connsiteX17" fmla="*/ 194670 w 523125"/>
                  <a:gd name="connsiteY17" fmla="*/ 181406 h 523125"/>
                  <a:gd name="connsiteX18" fmla="*/ 249261 w 523125"/>
                  <a:gd name="connsiteY18" fmla="*/ 234816 h 523125"/>
                  <a:gd name="connsiteX19" fmla="*/ 456199 w 523125"/>
                  <a:gd name="connsiteY19" fmla="*/ 234816 h 523125"/>
                  <a:gd name="connsiteX20" fmla="*/ 460755 w 523125"/>
                  <a:gd name="connsiteY20" fmla="*/ 277155 h 523125"/>
                  <a:gd name="connsiteX21" fmla="*/ 262339 w 523125"/>
                  <a:gd name="connsiteY21"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3125" h="523125">
                    <a:moveTo>
                      <a:pt x="262339" y="14816"/>
                    </a:moveTo>
                    <a:cubicBezTo>
                      <a:pt x="221889" y="14816"/>
                      <a:pt x="183549" y="24013"/>
                      <a:pt x="149293" y="40449"/>
                    </a:cubicBezTo>
                    <a:lnTo>
                      <a:pt x="144197" y="15323"/>
                    </a:lnTo>
                    <a:lnTo>
                      <a:pt x="116151" y="23693"/>
                    </a:lnTo>
                    <a:lnTo>
                      <a:pt x="127491" y="52211"/>
                    </a:lnTo>
                    <a:cubicBezTo>
                      <a:pt x="127322" y="52313"/>
                      <a:pt x="127136" y="52397"/>
                      <a:pt x="126968" y="52515"/>
                    </a:cubicBezTo>
                    <a:lnTo>
                      <a:pt x="95091" y="0"/>
                    </a:lnTo>
                    <a:lnTo>
                      <a:pt x="65289" y="22663"/>
                    </a:lnTo>
                    <a:lnTo>
                      <a:pt x="106414" y="66319"/>
                    </a:lnTo>
                    <a:cubicBezTo>
                      <a:pt x="41901" y="114176"/>
                      <a:pt x="0" y="190873"/>
                      <a:pt x="0" y="277155"/>
                    </a:cubicBezTo>
                    <a:cubicBezTo>
                      <a:pt x="0" y="421824"/>
                      <a:pt x="117686" y="539511"/>
                      <a:pt x="262339" y="539511"/>
                    </a:cubicBezTo>
                    <a:cubicBezTo>
                      <a:pt x="406991" y="539511"/>
                      <a:pt x="524661" y="421824"/>
                      <a:pt x="524661" y="277155"/>
                    </a:cubicBezTo>
                    <a:cubicBezTo>
                      <a:pt x="524678" y="132503"/>
                      <a:pt x="407008" y="14816"/>
                      <a:pt x="262339" y="14816"/>
                    </a:cubicBezTo>
                    <a:close/>
                    <a:moveTo>
                      <a:pt x="262339" y="475605"/>
                    </a:moveTo>
                    <a:cubicBezTo>
                      <a:pt x="152921" y="475605"/>
                      <a:pt x="63923" y="386623"/>
                      <a:pt x="63923" y="277155"/>
                    </a:cubicBezTo>
                    <a:cubicBezTo>
                      <a:pt x="63923" y="262643"/>
                      <a:pt x="65492" y="248468"/>
                      <a:pt x="68479" y="234816"/>
                    </a:cubicBezTo>
                    <a:lnTo>
                      <a:pt x="195159" y="234816"/>
                    </a:lnTo>
                    <a:lnTo>
                      <a:pt x="194670" y="181406"/>
                    </a:lnTo>
                    <a:lnTo>
                      <a:pt x="249261" y="234816"/>
                    </a:lnTo>
                    <a:lnTo>
                      <a:pt x="456199" y="234816"/>
                    </a:lnTo>
                    <a:cubicBezTo>
                      <a:pt x="459169" y="248468"/>
                      <a:pt x="460755" y="262643"/>
                      <a:pt x="460755" y="277155"/>
                    </a:cubicBezTo>
                    <a:cubicBezTo>
                      <a:pt x="460755" y="386573"/>
                      <a:pt x="371756" y="475605"/>
                      <a:pt x="262339" y="47560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20C23C7B-3B6D-4DB5-AE56-7C7E35CCDE0A}"/>
                  </a:ext>
                </a:extLst>
              </p:cNvPr>
              <p:cNvSpPr/>
              <p:nvPr/>
            </p:nvSpPr>
            <p:spPr>
              <a:xfrm>
                <a:off x="10430578" y="3546212"/>
                <a:ext cx="50625" cy="50625"/>
              </a:xfrm>
              <a:custGeom>
                <a:avLst/>
                <a:gdLst>
                  <a:gd name="connsiteX0" fmla="*/ 57037 w 50625"/>
                  <a:gd name="connsiteY0" fmla="*/ 28519 h 50625"/>
                  <a:gd name="connsiteX1" fmla="*/ 28519 w 50625"/>
                  <a:gd name="connsiteY1" fmla="*/ 57038 h 50625"/>
                  <a:gd name="connsiteX2" fmla="*/ 0 w 50625"/>
                  <a:gd name="connsiteY2" fmla="*/ 28519 h 50625"/>
                  <a:gd name="connsiteX3" fmla="*/ 28519 w 50625"/>
                  <a:gd name="connsiteY3" fmla="*/ 0 h 50625"/>
                  <a:gd name="connsiteX4" fmla="*/ 57037 w 50625"/>
                  <a:gd name="connsiteY4" fmla="*/ 28519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7037" y="28519"/>
                    </a:moveTo>
                    <a:cubicBezTo>
                      <a:pt x="57037" y="44269"/>
                      <a:pt x="44269" y="57038"/>
                      <a:pt x="28519" y="57038"/>
                    </a:cubicBezTo>
                    <a:cubicBezTo>
                      <a:pt x="12768" y="57038"/>
                      <a:pt x="0" y="44269"/>
                      <a:pt x="0" y="28519"/>
                    </a:cubicBezTo>
                    <a:cubicBezTo>
                      <a:pt x="0" y="12768"/>
                      <a:pt x="12768" y="0"/>
                      <a:pt x="28519" y="0"/>
                    </a:cubicBezTo>
                    <a:cubicBezTo>
                      <a:pt x="44269" y="0"/>
                      <a:pt x="57037" y="12768"/>
                      <a:pt x="57037" y="2851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360FD427-063E-469C-85BE-8F311603539A}"/>
                  </a:ext>
                </a:extLst>
              </p:cNvPr>
              <p:cNvSpPr/>
              <p:nvPr/>
            </p:nvSpPr>
            <p:spPr>
              <a:xfrm>
                <a:off x="10590992" y="3546212"/>
                <a:ext cx="50625" cy="50625"/>
              </a:xfrm>
              <a:custGeom>
                <a:avLst/>
                <a:gdLst>
                  <a:gd name="connsiteX0" fmla="*/ 57038 w 50625"/>
                  <a:gd name="connsiteY0" fmla="*/ 28519 h 50625"/>
                  <a:gd name="connsiteX1" fmla="*/ 28519 w 50625"/>
                  <a:gd name="connsiteY1" fmla="*/ 57038 h 50625"/>
                  <a:gd name="connsiteX2" fmla="*/ 0 w 50625"/>
                  <a:gd name="connsiteY2" fmla="*/ 28519 h 50625"/>
                  <a:gd name="connsiteX3" fmla="*/ 28519 w 50625"/>
                  <a:gd name="connsiteY3" fmla="*/ 0 h 50625"/>
                  <a:gd name="connsiteX4" fmla="*/ 57038 w 50625"/>
                  <a:gd name="connsiteY4" fmla="*/ 28519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7038" y="28519"/>
                    </a:moveTo>
                    <a:cubicBezTo>
                      <a:pt x="57038" y="44269"/>
                      <a:pt x="44269" y="57038"/>
                      <a:pt x="28519" y="57038"/>
                    </a:cubicBezTo>
                    <a:cubicBezTo>
                      <a:pt x="12768" y="57038"/>
                      <a:pt x="0" y="44269"/>
                      <a:pt x="0" y="28519"/>
                    </a:cubicBezTo>
                    <a:cubicBezTo>
                      <a:pt x="0" y="12768"/>
                      <a:pt x="12768" y="0"/>
                      <a:pt x="28519" y="0"/>
                    </a:cubicBezTo>
                    <a:cubicBezTo>
                      <a:pt x="44269" y="0"/>
                      <a:pt x="57038" y="12768"/>
                      <a:pt x="57038" y="2851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269EF0F7-D849-404D-9E9B-17B72CC92696}"/>
                  </a:ext>
                </a:extLst>
              </p:cNvPr>
              <p:cNvSpPr/>
              <p:nvPr/>
            </p:nvSpPr>
            <p:spPr>
              <a:xfrm>
                <a:off x="10468344" y="3635768"/>
                <a:ext cx="135000" cy="50625"/>
              </a:xfrm>
              <a:custGeom>
                <a:avLst/>
                <a:gdLst>
                  <a:gd name="connsiteX0" fmla="*/ 70841 w 135000"/>
                  <a:gd name="connsiteY0" fmla="*/ 53663 h 50625"/>
                  <a:gd name="connsiteX1" fmla="*/ 141682 w 135000"/>
                  <a:gd name="connsiteY1" fmla="*/ 0 h 50625"/>
                  <a:gd name="connsiteX2" fmla="*/ 0 w 135000"/>
                  <a:gd name="connsiteY2" fmla="*/ 0 h 50625"/>
                  <a:gd name="connsiteX3" fmla="*/ 70841 w 135000"/>
                  <a:gd name="connsiteY3" fmla="*/ 53663 h 50625"/>
                </a:gdLst>
                <a:ahLst/>
                <a:cxnLst>
                  <a:cxn ang="0">
                    <a:pos x="connsiteX0" y="connsiteY0"/>
                  </a:cxn>
                  <a:cxn ang="0">
                    <a:pos x="connsiteX1" y="connsiteY1"/>
                  </a:cxn>
                  <a:cxn ang="0">
                    <a:pos x="connsiteX2" y="connsiteY2"/>
                  </a:cxn>
                  <a:cxn ang="0">
                    <a:pos x="connsiteX3" y="connsiteY3"/>
                  </a:cxn>
                </a:cxnLst>
                <a:rect l="l" t="t" r="r" b="b"/>
                <a:pathLst>
                  <a:path w="135000" h="50625">
                    <a:moveTo>
                      <a:pt x="70841" y="53663"/>
                    </a:moveTo>
                    <a:cubicBezTo>
                      <a:pt x="104608" y="53663"/>
                      <a:pt x="132772" y="30645"/>
                      <a:pt x="141682" y="0"/>
                    </a:cubicBezTo>
                    <a:lnTo>
                      <a:pt x="0" y="0"/>
                    </a:lnTo>
                    <a:cubicBezTo>
                      <a:pt x="8910" y="30645"/>
                      <a:pt x="37074" y="53663"/>
                      <a:pt x="70841" y="536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11" name="组合 10">
            <a:extLst>
              <a:ext uri="{FF2B5EF4-FFF2-40B4-BE49-F238E27FC236}">
                <a16:creationId xmlns:a16="http://schemas.microsoft.com/office/drawing/2014/main" id="{E8B5C12E-C13B-4DEF-912B-7C10E7A4D30E}"/>
              </a:ext>
            </a:extLst>
          </p:cNvPr>
          <p:cNvGrpSpPr/>
          <p:nvPr/>
        </p:nvGrpSpPr>
        <p:grpSpPr>
          <a:xfrm>
            <a:off x="459582" y="2918282"/>
            <a:ext cx="10937849" cy="3574702"/>
            <a:chOff x="586036" y="3806997"/>
            <a:chExt cx="10937849" cy="3574702"/>
          </a:xfrm>
        </p:grpSpPr>
        <p:sp>
          <p:nvSpPr>
            <p:cNvPr id="12" name="文本框 11">
              <a:extLst>
                <a:ext uri="{FF2B5EF4-FFF2-40B4-BE49-F238E27FC236}">
                  <a16:creationId xmlns:a16="http://schemas.microsoft.com/office/drawing/2014/main" id="{94C45FB2-8D9B-4D36-B68B-B8DCDE2887BE}"/>
                </a:ext>
              </a:extLst>
            </p:cNvPr>
            <p:cNvSpPr txBox="1"/>
            <p:nvPr/>
          </p:nvSpPr>
          <p:spPr>
            <a:xfrm>
              <a:off x="586036" y="3806997"/>
              <a:ext cx="2247658" cy="510718"/>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密钥保护措施</a:t>
              </a:r>
            </a:p>
          </p:txBody>
        </p:sp>
        <p:sp>
          <p:nvSpPr>
            <p:cNvPr id="13" name="文本框 12">
              <a:extLst>
                <a:ext uri="{FF2B5EF4-FFF2-40B4-BE49-F238E27FC236}">
                  <a16:creationId xmlns:a16="http://schemas.microsoft.com/office/drawing/2014/main" id="{F58B2498-D6CA-4095-A10B-20AD0541A467}"/>
                </a:ext>
              </a:extLst>
            </p:cNvPr>
            <p:cNvSpPr txBox="1"/>
            <p:nvPr/>
          </p:nvSpPr>
          <p:spPr>
            <a:xfrm>
              <a:off x="627248" y="4458335"/>
              <a:ext cx="10896637" cy="2923364"/>
            </a:xfrm>
            <a:prstGeom prst="rect">
              <a:avLst/>
            </a:prstGeom>
            <a:noFill/>
          </p:spPr>
          <p:txBody>
            <a:bodyPr wrap="square" lIns="0" tIns="0" rIns="0" bIns="0" rtlCol="0">
              <a:spAutoFit/>
            </a:bodyPr>
            <a:lstStyle/>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密钥生成</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：调用</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系统接口</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来生成密钥所需的随机数种子</a:t>
              </a:r>
              <a:r>
                <a:rPr lang="zh-CN" altLang="en-US" sz="2000" spc="300" dirty="0">
                  <a:solidFill>
                    <a:srgbClr val="000000">
                      <a:lumMod val="85000"/>
                      <a:lumOff val="15000"/>
                    </a:srgbClr>
                  </a:solidFill>
                  <a:latin typeface="微软雅黑" panose="020B0503020204020204" pitchFamily="34" charset="-122"/>
                </a:rPr>
                <a:t>，</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鉴于真随机数接口可能因缺少熵源而阻塞，也允许使用系统</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伪随机数接口</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密钥导入和导出</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：提供</a:t>
              </a:r>
              <a:r>
                <a:rPr lang="en-US" altLang="zh-CN" sz="2000" dirty="0">
                  <a:solidFill>
                    <a:schemeClr val="accent4">
                      <a:lumMod val="60000"/>
                      <a:lumOff val="40000"/>
                    </a:schemeClr>
                  </a:solidFill>
                  <a:latin typeface="微软雅黑" panose="020B0503020204020204" pitchFamily="34" charset="-122"/>
                  <a:ea typeface="微软雅黑" panose="020B0503020204020204" pitchFamily="34" charset="-122"/>
                </a:rPr>
                <a:t>PEM</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格式</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的密钥存储和导入</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导出功能，</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不提供加密导入</a:t>
              </a:r>
              <a:r>
                <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导出</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私钥的</a:t>
              </a:r>
              <a:r>
                <a:rPr lang="zh-CN" altLang="en-US" sz="2000" spc="300" dirty="0">
                  <a:solidFill>
                    <a:srgbClr val="000000">
                      <a:lumMod val="85000"/>
                      <a:lumOff val="15000"/>
                    </a:srgbClr>
                  </a:solidFill>
                  <a:latin typeface="微软雅黑" panose="020B0503020204020204" pitchFamily="34" charset="-122"/>
                </a:rPr>
                <a:t>接口（用户可调用库中密码原语或导入第三方包弥补这个功能）</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密钥使用</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latin typeface="微软雅黑" panose="020B0503020204020204" pitchFamily="34" charset="-122"/>
                  <a:ea typeface="微软雅黑" panose="020B0503020204020204" pitchFamily="34" charset="-122"/>
                </a:rPr>
                <a:t>自定义</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安全内存块结构</a:t>
              </a:r>
              <a:r>
                <a:rPr lang="zh-CN" altLang="en-US" sz="2000" spc="300" dirty="0">
                  <a:latin typeface="微软雅黑" panose="020B0503020204020204" pitchFamily="34" charset="-122"/>
                  <a:ea typeface="微软雅黑" panose="020B0503020204020204" pitchFamily="34" charset="-122"/>
                </a:rPr>
                <a:t>作为包括密钥、初始向量等敏感参数的存储空间，并且能够在其使用结束后进行</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可靠清除</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密钥销毁</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：使用</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内联汇编</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写了一条不会被编译器优化掉的内存写入语句，</a:t>
              </a:r>
              <a:r>
                <a:rPr lang="zh-CN" altLang="en-US" sz="2000" spc="300" dirty="0">
                  <a:solidFill>
                    <a:srgbClr val="000000">
                      <a:lumMod val="85000"/>
                      <a:lumOff val="15000"/>
                    </a:srgbClr>
                  </a:solidFill>
                  <a:latin typeface="微软雅黑" panose="020B0503020204020204" pitchFamily="34" charset="-122"/>
                </a:rPr>
                <a:t>制造内存屏障，</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强行对指定内存区域进行覆盖写</a:t>
              </a:r>
            </a:p>
          </p:txBody>
        </p:sp>
      </p:grpSp>
      <p:sp>
        <p:nvSpPr>
          <p:cNvPr id="14" name="文本框 13">
            <a:extLst>
              <a:ext uri="{FF2B5EF4-FFF2-40B4-BE49-F238E27FC236}">
                <a16:creationId xmlns:a16="http://schemas.microsoft.com/office/drawing/2014/main" id="{1A012CA7-F3DD-4B00-A875-8D449A7A7002}"/>
              </a:ext>
            </a:extLst>
          </p:cNvPr>
          <p:cNvSpPr txBox="1"/>
          <p:nvPr/>
        </p:nvSpPr>
        <p:spPr>
          <a:xfrm>
            <a:off x="500794" y="1016070"/>
            <a:ext cx="2159821" cy="480132"/>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特点</a:t>
            </a:r>
          </a:p>
        </p:txBody>
      </p:sp>
      <p:sp>
        <p:nvSpPr>
          <p:cNvPr id="15" name="动作按钮: 后退或前一项 14">
            <a:hlinkClick r:id="rId3" action="ppaction://hlinksldjump" highlightClick="1"/>
            <a:extLst>
              <a:ext uri="{FF2B5EF4-FFF2-40B4-BE49-F238E27FC236}">
                <a16:creationId xmlns:a16="http://schemas.microsoft.com/office/drawing/2014/main" id="{8794AB60-7FDD-43A0-B2A2-E488A36DC28A}"/>
              </a:ext>
            </a:extLst>
          </p:cNvPr>
          <p:cNvSpPr/>
          <p:nvPr/>
        </p:nvSpPr>
        <p:spPr>
          <a:xfrm>
            <a:off x="11416372" y="5842818"/>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06439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7D4BBB-3C38-444A-AC63-0D63361F5CE9}"/>
              </a:ext>
            </a:extLst>
          </p:cNvPr>
          <p:cNvSpPr>
            <a:spLocks noGrp="1"/>
          </p:cNvSpPr>
          <p:nvPr>
            <p:ph type="title"/>
          </p:nvPr>
        </p:nvSpPr>
        <p:spPr>
          <a:xfrm>
            <a:off x="577850" y="249067"/>
            <a:ext cx="8643848" cy="480131"/>
          </a:xfrm>
        </p:spPr>
        <p:txBody>
          <a:bodyPr/>
          <a:lstStyle/>
          <a:p>
            <a:r>
              <a:rPr lang="en-US" altLang="zh-CN" dirty="0" err="1"/>
              <a:t>Cryptlib</a:t>
            </a:r>
            <a:r>
              <a:rPr lang="zh-CN" altLang="en-US" dirty="0">
                <a:solidFill>
                  <a:srgbClr val="FF0000"/>
                </a:solidFill>
              </a:rPr>
              <a:t> </a:t>
            </a:r>
            <a:endParaRPr lang="zh-CN" altLang="en-US" dirty="0"/>
          </a:p>
        </p:txBody>
      </p:sp>
      <p:sp>
        <p:nvSpPr>
          <p:cNvPr id="3" name="文本框 2">
            <a:extLst>
              <a:ext uri="{FF2B5EF4-FFF2-40B4-BE49-F238E27FC236}">
                <a16:creationId xmlns:a16="http://schemas.microsoft.com/office/drawing/2014/main" id="{EFA2E505-E951-4323-BFF3-DE10EAA49C5A}"/>
              </a:ext>
            </a:extLst>
          </p:cNvPr>
          <p:cNvSpPr txBox="1"/>
          <p:nvPr/>
        </p:nvSpPr>
        <p:spPr>
          <a:xfrm>
            <a:off x="397936" y="1338823"/>
            <a:ext cx="11211861" cy="1322926"/>
          </a:xfrm>
          <a:prstGeom prst="rect">
            <a:avLst/>
          </a:prstGeom>
          <a:noFill/>
        </p:spPr>
        <p:txBody>
          <a:bodyPr wrap="square" rtlCol="0">
            <a:spAutoFit/>
          </a:bodyPr>
          <a:lstStyle/>
          <a:p>
            <a:pPr marL="342900" indent="-342900" algn="just" eaLnBrk="1">
              <a:lnSpc>
                <a:spcPct val="120000"/>
              </a:lnSpc>
              <a:spcBef>
                <a:spcPts val="300"/>
              </a:spcBef>
              <a:spcAft>
                <a:spcPts val="300"/>
              </a:spcAft>
              <a:buClr>
                <a:schemeClr val="tx2"/>
              </a:buClr>
              <a:buFont typeface="Wingdings" panose="05000000000000000000" pitchFamily="2" charset="2"/>
              <a:buChar char="ü"/>
            </a:pPr>
            <a:r>
              <a:rPr lang="zh-CN" altLang="en-US" sz="2000" dirty="0">
                <a:solidFill>
                  <a:schemeClr val="accent4">
                    <a:lumMod val="60000"/>
                    <a:lumOff val="40000"/>
                  </a:schemeClr>
                </a:solidFill>
                <a:latin typeface="+mn-ea"/>
                <a:ea typeface="+mn-ea"/>
                <a:cs typeface="Arial" panose="020B0604020202020204" pitchFamily="34" charset="0"/>
              </a:rPr>
              <a:t>允许开发者</a:t>
            </a:r>
            <a:r>
              <a:rPr lang="zh-CN" altLang="en-US" sz="2000" dirty="0">
                <a:solidFill>
                  <a:srgbClr val="000000">
                    <a:lumMod val="85000"/>
                    <a:lumOff val="15000"/>
                  </a:srgbClr>
                </a:solidFill>
                <a:latin typeface="+mn-ea"/>
                <a:ea typeface="+mn-ea"/>
                <a:cs typeface="Arial" panose="020B0604020202020204" pitchFamily="34" charset="0"/>
              </a:rPr>
              <a:t>将密码服务和身份验证服务</a:t>
            </a:r>
            <a:r>
              <a:rPr lang="zh-CN" altLang="en-US" sz="2000" dirty="0">
                <a:solidFill>
                  <a:schemeClr val="accent4">
                    <a:lumMod val="60000"/>
                    <a:lumOff val="40000"/>
                  </a:schemeClr>
                </a:solidFill>
                <a:latin typeface="+mn-ea"/>
                <a:ea typeface="+mn-ea"/>
                <a:cs typeface="Arial" panose="020B0604020202020204" pitchFamily="34" charset="0"/>
              </a:rPr>
              <a:t>合并到软件</a:t>
            </a:r>
            <a:r>
              <a:rPr lang="zh-CN" altLang="en-US" sz="2000" dirty="0">
                <a:solidFill>
                  <a:srgbClr val="000000">
                    <a:lumMod val="85000"/>
                    <a:lumOff val="15000"/>
                  </a:srgbClr>
                </a:solidFill>
                <a:latin typeface="+mn-ea"/>
                <a:ea typeface="+mn-ea"/>
                <a:cs typeface="Arial" panose="020B0604020202020204" pitchFamily="34" charset="0"/>
              </a:rPr>
              <a:t>中</a:t>
            </a:r>
            <a:endParaRPr lang="en-US" altLang="zh-CN" sz="2000" dirty="0">
              <a:solidFill>
                <a:srgbClr val="000000">
                  <a:lumMod val="85000"/>
                  <a:lumOff val="15000"/>
                </a:srgbClr>
              </a:solidFill>
              <a:latin typeface="+mn-ea"/>
              <a:ea typeface="+mn-ea"/>
              <a:cs typeface="Arial" panose="020B0604020202020204" pitchFamily="34" charset="0"/>
            </a:endParaRPr>
          </a:p>
          <a:p>
            <a:pPr marL="342900" indent="-342900" algn="just" eaLnBrk="1">
              <a:lnSpc>
                <a:spcPct val="120000"/>
              </a:lnSpc>
              <a:spcBef>
                <a:spcPts val="300"/>
              </a:spcBef>
              <a:spcAft>
                <a:spcPts val="300"/>
              </a:spcAft>
              <a:buClr>
                <a:schemeClr val="tx2"/>
              </a:buClr>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使用</a:t>
            </a:r>
            <a:r>
              <a:rPr lang="zh-CN" altLang="en-US" sz="2000" dirty="0">
                <a:solidFill>
                  <a:schemeClr val="accent4">
                    <a:lumMod val="60000"/>
                    <a:lumOff val="40000"/>
                  </a:schemeClr>
                </a:solidFill>
                <a:latin typeface="+mn-ea"/>
                <a:ea typeface="+mn-ea"/>
                <a:cs typeface="Arial" panose="020B0604020202020204" pitchFamily="34" charset="0"/>
              </a:rPr>
              <a:t>多种行业标准数据格式</a:t>
            </a:r>
            <a:r>
              <a:rPr lang="zh-CN" altLang="en-US" sz="2000" dirty="0">
                <a:solidFill>
                  <a:srgbClr val="000000">
                    <a:lumMod val="85000"/>
                    <a:lumOff val="15000"/>
                  </a:srgbClr>
                </a:solidFill>
                <a:latin typeface="+mn-ea"/>
                <a:ea typeface="+mn-ea"/>
                <a:cs typeface="Arial" panose="020B0604020202020204" pitchFamily="34" charset="0"/>
              </a:rPr>
              <a:t>，很容易地将加密或签名的数据传输到其他系统并进行处理</a:t>
            </a:r>
            <a:endParaRPr lang="en-US" altLang="zh-CN" sz="2000" dirty="0">
              <a:solidFill>
                <a:srgbClr val="000000">
                  <a:lumMod val="85000"/>
                  <a:lumOff val="15000"/>
                </a:srgbClr>
              </a:solidFill>
              <a:latin typeface="+mn-ea"/>
              <a:ea typeface="+mn-ea"/>
              <a:cs typeface="Arial" panose="020B0604020202020204" pitchFamily="34" charset="0"/>
            </a:endParaRPr>
          </a:p>
          <a:p>
            <a:pPr marL="342900" indent="-342900" algn="just" eaLnBrk="1">
              <a:lnSpc>
                <a:spcPct val="120000"/>
              </a:lnSpc>
              <a:spcBef>
                <a:spcPts val="300"/>
              </a:spcBef>
              <a:spcAft>
                <a:spcPts val="300"/>
              </a:spcAft>
              <a:buClr>
                <a:schemeClr val="tx2"/>
              </a:buClr>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可以</a:t>
            </a:r>
            <a:r>
              <a:rPr lang="zh-CN" altLang="en-US" sz="2000" dirty="0">
                <a:solidFill>
                  <a:schemeClr val="accent4">
                    <a:lumMod val="60000"/>
                    <a:lumOff val="40000"/>
                  </a:schemeClr>
                </a:solidFill>
                <a:latin typeface="+mn-ea"/>
                <a:ea typeface="+mn-ea"/>
                <a:cs typeface="Arial" panose="020B0604020202020204" pitchFamily="34" charset="0"/>
              </a:rPr>
              <a:t>使用各种外部密码设备</a:t>
            </a:r>
            <a:r>
              <a:rPr lang="zh-CN" altLang="en-US" sz="2000" dirty="0">
                <a:solidFill>
                  <a:srgbClr val="000000">
                    <a:lumMod val="85000"/>
                    <a:lumOff val="15000"/>
                  </a:srgbClr>
                </a:solidFill>
                <a:latin typeface="+mn-ea"/>
                <a:ea typeface="+mn-ea"/>
                <a:cs typeface="Arial" panose="020B0604020202020204" pitchFamily="34" charset="0"/>
              </a:rPr>
              <a:t>提供的密码功能，提供</a:t>
            </a:r>
            <a:r>
              <a:rPr lang="zh-CN" altLang="en-US" sz="2000" dirty="0">
                <a:solidFill>
                  <a:schemeClr val="accent4">
                    <a:lumMod val="60000"/>
                    <a:lumOff val="40000"/>
                  </a:schemeClr>
                </a:solidFill>
                <a:latin typeface="+mn-ea"/>
                <a:ea typeface="+mn-ea"/>
                <a:cs typeface="Arial" panose="020B0604020202020204" pitchFamily="34" charset="0"/>
              </a:rPr>
              <a:t>通用插件功能</a:t>
            </a:r>
            <a:r>
              <a:rPr lang="zh-CN" altLang="en-US" sz="2000" dirty="0">
                <a:solidFill>
                  <a:srgbClr val="000000">
                    <a:lumMod val="85000"/>
                    <a:lumOff val="15000"/>
                  </a:srgbClr>
                </a:solidFill>
                <a:latin typeface="+mn-ea"/>
                <a:ea typeface="+mn-ea"/>
                <a:cs typeface="Arial" panose="020B0604020202020204" pitchFamily="34" charset="0"/>
              </a:rPr>
              <a:t>用于添加新功能</a:t>
            </a:r>
            <a:endParaRPr lang="en-US" altLang="zh-CN" sz="2000" dirty="0">
              <a:solidFill>
                <a:srgbClr val="000000">
                  <a:lumMod val="85000"/>
                  <a:lumOff val="15000"/>
                </a:srgbClr>
              </a:solidFill>
              <a:latin typeface="+mn-ea"/>
              <a:ea typeface="+mn-ea"/>
              <a:cs typeface="Arial" panose="020B0604020202020204" pitchFamily="34" charset="0"/>
            </a:endParaRPr>
          </a:p>
        </p:txBody>
      </p:sp>
      <p:grpSp>
        <p:nvGrpSpPr>
          <p:cNvPr id="11" name="组合 10">
            <a:extLst>
              <a:ext uri="{FF2B5EF4-FFF2-40B4-BE49-F238E27FC236}">
                <a16:creationId xmlns:a16="http://schemas.microsoft.com/office/drawing/2014/main" id="{B27D580B-79A5-4DDF-B56E-8651A5F13E73}"/>
              </a:ext>
            </a:extLst>
          </p:cNvPr>
          <p:cNvGrpSpPr/>
          <p:nvPr/>
        </p:nvGrpSpPr>
        <p:grpSpPr>
          <a:xfrm>
            <a:off x="459582" y="2749549"/>
            <a:ext cx="10937849" cy="3574702"/>
            <a:chOff x="586036" y="3806997"/>
            <a:chExt cx="10937849" cy="3574702"/>
          </a:xfrm>
        </p:grpSpPr>
        <p:sp>
          <p:nvSpPr>
            <p:cNvPr id="12" name="文本框 11">
              <a:extLst>
                <a:ext uri="{FF2B5EF4-FFF2-40B4-BE49-F238E27FC236}">
                  <a16:creationId xmlns:a16="http://schemas.microsoft.com/office/drawing/2014/main" id="{F433A23D-0368-475E-B5B8-2D4D0D2386F5}"/>
                </a:ext>
              </a:extLst>
            </p:cNvPr>
            <p:cNvSpPr txBox="1"/>
            <p:nvPr/>
          </p:nvSpPr>
          <p:spPr>
            <a:xfrm>
              <a:off x="586036" y="3806997"/>
              <a:ext cx="2247658" cy="510718"/>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密钥保护措施</a:t>
              </a:r>
            </a:p>
          </p:txBody>
        </p:sp>
        <p:sp>
          <p:nvSpPr>
            <p:cNvPr id="13" name="文本框 12">
              <a:extLst>
                <a:ext uri="{FF2B5EF4-FFF2-40B4-BE49-F238E27FC236}">
                  <a16:creationId xmlns:a16="http://schemas.microsoft.com/office/drawing/2014/main" id="{D5652D10-C3CB-4137-9D89-2F53B3584970}"/>
                </a:ext>
              </a:extLst>
            </p:cNvPr>
            <p:cNvSpPr txBox="1"/>
            <p:nvPr/>
          </p:nvSpPr>
          <p:spPr>
            <a:xfrm>
              <a:off x="627248" y="4458335"/>
              <a:ext cx="10896637" cy="2923364"/>
            </a:xfrm>
            <a:prstGeom prst="rect">
              <a:avLst/>
            </a:prstGeom>
            <a:noFill/>
          </p:spPr>
          <p:txBody>
            <a:bodyPr wrap="square" lIns="0" tIns="0" rIns="0" bIns="0" rtlCol="0">
              <a:spAutoFit/>
            </a:bodyPr>
            <a:lstStyle/>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密钥生成</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：收集了</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大量信息作为熵源</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，如</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CPU</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时钟、进程资源占用情况、系统启动时间、硬件和驱动的架构及版本型号、时间戳产生密钥所需的随机比特</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密钥导入和导出</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：公</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私钥对在创建完成后就已经分别写入了两个</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外部文件中</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，并且</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私钥经过了口令加密</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密钥使用</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solidFill>
                    <a:srgbClr val="000000">
                      <a:lumMod val="85000"/>
                      <a:lumOff val="15000"/>
                    </a:srgbClr>
                  </a:solidFill>
                  <a:latin typeface="微软雅黑" panose="020B0503020204020204" pitchFamily="34" charset="-122"/>
                </a:rPr>
                <a:t>敏感数据集中管理且</a:t>
              </a:r>
              <a:r>
                <a:rPr lang="zh-CN" altLang="en-US" sz="2000" spc="300" dirty="0">
                  <a:solidFill>
                    <a:schemeClr val="accent4">
                      <a:lumMod val="60000"/>
                      <a:lumOff val="40000"/>
                    </a:schemeClr>
                  </a:solidFill>
                  <a:latin typeface="微软雅黑" panose="020B0503020204020204" pitchFamily="34" charset="-122"/>
                </a:rPr>
                <a:t>内存页锁死</a:t>
              </a:r>
              <a:r>
                <a:rPr lang="zh-CN" altLang="en-US" sz="2000" spc="300" dirty="0">
                  <a:solidFill>
                    <a:srgbClr val="000000">
                      <a:lumMod val="85000"/>
                      <a:lumOff val="15000"/>
                    </a:srgbClr>
                  </a:solidFill>
                  <a:latin typeface="微软雅黑" panose="020B0503020204020204" pitchFamily="34" charset="-122"/>
                </a:rPr>
                <a:t>，禁止交换到硬盘中；即使调用者忘记进行内存清零操作，软件也会在使用结束时</a:t>
              </a:r>
              <a:r>
                <a:rPr lang="zh-CN" altLang="en-US" sz="2000" spc="300" dirty="0">
                  <a:solidFill>
                    <a:schemeClr val="accent4">
                      <a:lumMod val="60000"/>
                      <a:lumOff val="40000"/>
                    </a:schemeClr>
                  </a:solidFill>
                  <a:latin typeface="微软雅黑" panose="020B0503020204020204" pitchFamily="34" charset="-122"/>
                </a:rPr>
                <a:t>自动擦除并释放安全内存</a:t>
              </a:r>
              <a:endParaRPr lang="en-US" altLang="zh-CN" sz="2000" spc="300" dirty="0">
                <a:solidFill>
                  <a:schemeClr val="accent4">
                    <a:lumMod val="60000"/>
                    <a:lumOff val="40000"/>
                  </a:schemeClr>
                </a:solidFill>
                <a:latin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密钥销毁</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：优先使用操作系统和</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C</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语言标准提供的</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内存清理接口</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，如果不可用则改用</a:t>
              </a:r>
              <a:r>
                <a:rPr lang="en-US" altLang="zh-CN" sz="2000" dirty="0" err="1">
                  <a:solidFill>
                    <a:schemeClr val="accent4">
                      <a:lumMod val="60000"/>
                      <a:lumOff val="40000"/>
                    </a:schemeClr>
                  </a:solidFill>
                  <a:latin typeface="微软雅黑" panose="020B0503020204020204" pitchFamily="34" charset="-122"/>
                  <a:ea typeface="微软雅黑" panose="020B0503020204020204" pitchFamily="34" charset="-122"/>
                </a:rPr>
                <a:t>memset</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函数</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（可能会被编译器优化</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a:t>
              </a: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BA19F7D3-92AC-4A96-9C9E-BF4EB4FFDAAF}"/>
              </a:ext>
            </a:extLst>
          </p:cNvPr>
          <p:cNvSpPr txBox="1"/>
          <p:nvPr/>
        </p:nvSpPr>
        <p:spPr>
          <a:xfrm>
            <a:off x="500794" y="847337"/>
            <a:ext cx="2159821" cy="480132"/>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特点</a:t>
            </a:r>
          </a:p>
        </p:txBody>
      </p:sp>
      <p:sp>
        <p:nvSpPr>
          <p:cNvPr id="15" name="动作按钮: 后退或前一项 14">
            <a:hlinkClick r:id="rId3" action="ppaction://hlinksldjump" highlightClick="1"/>
            <a:extLst>
              <a:ext uri="{FF2B5EF4-FFF2-40B4-BE49-F238E27FC236}">
                <a16:creationId xmlns:a16="http://schemas.microsoft.com/office/drawing/2014/main" id="{79E25ED2-8555-475F-8D57-64973AC74D6E}"/>
              </a:ext>
            </a:extLst>
          </p:cNvPr>
          <p:cNvSpPr/>
          <p:nvPr/>
        </p:nvSpPr>
        <p:spPr>
          <a:xfrm>
            <a:off x="11416372" y="5842818"/>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81406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3B70B-FC23-4208-A2A3-02B36620F98F}"/>
              </a:ext>
            </a:extLst>
          </p:cNvPr>
          <p:cNvSpPr>
            <a:spLocks noGrp="1"/>
          </p:cNvSpPr>
          <p:nvPr>
            <p:ph type="title"/>
          </p:nvPr>
        </p:nvSpPr>
        <p:spPr>
          <a:xfrm>
            <a:off x="577850" y="249067"/>
            <a:ext cx="8643848" cy="480131"/>
          </a:xfrm>
        </p:spPr>
        <p:txBody>
          <a:bodyPr/>
          <a:lstStyle/>
          <a:p>
            <a:r>
              <a:rPr lang="en-US" altLang="zh-CN" dirty="0"/>
              <a:t>Nettle</a:t>
            </a:r>
            <a:r>
              <a:rPr lang="zh-CN" altLang="en-US" dirty="0">
                <a:solidFill>
                  <a:srgbClr val="FF0000"/>
                </a:solidFill>
              </a:rPr>
              <a:t> </a:t>
            </a:r>
            <a:endParaRPr lang="zh-CN" altLang="en-US" dirty="0"/>
          </a:p>
        </p:txBody>
      </p:sp>
      <p:sp>
        <p:nvSpPr>
          <p:cNvPr id="3" name="文本框 2">
            <a:extLst>
              <a:ext uri="{FF2B5EF4-FFF2-40B4-BE49-F238E27FC236}">
                <a16:creationId xmlns:a16="http://schemas.microsoft.com/office/drawing/2014/main" id="{826429EC-BD48-4E75-AED0-697E717EFBFF}"/>
              </a:ext>
            </a:extLst>
          </p:cNvPr>
          <p:cNvSpPr txBox="1"/>
          <p:nvPr/>
        </p:nvSpPr>
        <p:spPr>
          <a:xfrm>
            <a:off x="397936" y="1507556"/>
            <a:ext cx="11211861" cy="1245982"/>
          </a:xfrm>
          <a:prstGeom prst="rect">
            <a:avLst/>
          </a:prstGeom>
          <a:noFill/>
        </p:spPr>
        <p:txBody>
          <a:bodyPr wrap="square" rtlCol="0">
            <a:spAutoFit/>
          </a:bodyPr>
          <a:lstStyle/>
          <a:p>
            <a:pPr marL="342900" indent="-342900" algn="just" eaLnBrk="1">
              <a:lnSpc>
                <a:spcPct val="120000"/>
              </a:lnSpc>
              <a:spcBef>
                <a:spcPts val="300"/>
              </a:spcBef>
              <a:spcAft>
                <a:spcPts val="300"/>
              </a:spcAft>
              <a:buClr>
                <a:schemeClr val="tx2"/>
              </a:buClr>
              <a:buFont typeface="Wingdings" panose="05000000000000000000" pitchFamily="2" charset="2"/>
              <a:buChar char="ü"/>
            </a:pPr>
            <a:r>
              <a:rPr lang="zh-CN" altLang="en-US" sz="2000" dirty="0">
                <a:latin typeface="+mn-ea"/>
                <a:ea typeface="+mn-ea"/>
                <a:cs typeface="Arial" panose="020B0604020202020204" pitchFamily="34" charset="0"/>
              </a:rPr>
              <a:t>旨在提供一个核心的密码库，在此基础上构建许多应用程序和上下文特定的接口，这些</a:t>
            </a:r>
            <a:r>
              <a:rPr lang="zh-CN" altLang="en-US" sz="2000" dirty="0">
                <a:solidFill>
                  <a:schemeClr val="accent4">
                    <a:lumMod val="60000"/>
                    <a:lumOff val="40000"/>
                  </a:schemeClr>
                </a:solidFill>
                <a:latin typeface="+mn-ea"/>
                <a:ea typeface="+mn-ea"/>
                <a:cs typeface="Arial" panose="020B0604020202020204" pitchFamily="34" charset="0"/>
              </a:rPr>
              <a:t>接口的代码、测试用例、基准测试、文档等可以直接分享</a:t>
            </a:r>
            <a:r>
              <a:rPr lang="zh-CN" altLang="en-US" sz="2000" dirty="0">
                <a:latin typeface="+mn-ea"/>
                <a:ea typeface="+mn-ea"/>
                <a:cs typeface="Arial" panose="020B0604020202020204" pitchFamily="34" charset="0"/>
              </a:rPr>
              <a:t>，不必连同 </a:t>
            </a:r>
            <a:r>
              <a:rPr lang="en-US" altLang="zh-CN" sz="2000" dirty="0">
                <a:latin typeface="+mn-ea"/>
                <a:ea typeface="+mn-ea"/>
                <a:cs typeface="Arial" panose="020B0604020202020204" pitchFamily="34" charset="0"/>
              </a:rPr>
              <a:t>Nettle </a:t>
            </a:r>
            <a:r>
              <a:rPr lang="zh-CN" altLang="en-US" sz="2000" dirty="0">
                <a:latin typeface="+mn-ea"/>
                <a:ea typeface="+mn-ea"/>
                <a:cs typeface="Arial" panose="020B0604020202020204" pitchFamily="34" charset="0"/>
              </a:rPr>
              <a:t>代码一起复制</a:t>
            </a:r>
            <a:endParaRPr lang="en-US" altLang="zh-CN" sz="2000" dirty="0">
              <a:latin typeface="+mn-ea"/>
              <a:ea typeface="+mn-ea"/>
              <a:cs typeface="Arial" panose="020B0604020202020204" pitchFamily="34" charset="0"/>
            </a:endParaRPr>
          </a:p>
          <a:p>
            <a:pPr marL="342900" indent="-342900" algn="just" eaLnBrk="1">
              <a:lnSpc>
                <a:spcPct val="120000"/>
              </a:lnSpc>
              <a:spcBef>
                <a:spcPts val="300"/>
              </a:spcBef>
              <a:spcAft>
                <a:spcPts val="300"/>
              </a:spcAft>
              <a:buClr>
                <a:schemeClr val="tx2"/>
              </a:buClr>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调用</a:t>
            </a:r>
            <a:r>
              <a:rPr lang="en-US" altLang="zh-CN" sz="2000" dirty="0">
                <a:solidFill>
                  <a:srgbClr val="000000">
                    <a:lumMod val="85000"/>
                    <a:lumOff val="15000"/>
                  </a:srgbClr>
                </a:solidFill>
                <a:latin typeface="+mn-ea"/>
                <a:ea typeface="+mn-ea"/>
                <a:cs typeface="Arial" panose="020B0604020202020204" pitchFamily="34" charset="0"/>
              </a:rPr>
              <a:t>GMP</a:t>
            </a:r>
            <a:r>
              <a:rPr lang="zh-CN" altLang="en-US" sz="2000" dirty="0">
                <a:solidFill>
                  <a:srgbClr val="000000">
                    <a:lumMod val="85000"/>
                    <a:lumOff val="15000"/>
                  </a:srgbClr>
                </a:solidFill>
                <a:latin typeface="+mn-ea"/>
                <a:ea typeface="+mn-ea"/>
                <a:cs typeface="Arial" panose="020B0604020202020204" pitchFamily="34" charset="0"/>
              </a:rPr>
              <a:t>库来完成公钥算法中的大整数运算，因而</a:t>
            </a:r>
            <a:r>
              <a:rPr lang="zh-CN" altLang="en-US" sz="2000" dirty="0">
                <a:solidFill>
                  <a:schemeClr val="accent4">
                    <a:lumMod val="60000"/>
                    <a:lumOff val="40000"/>
                  </a:schemeClr>
                </a:solidFill>
                <a:latin typeface="+mn-ea"/>
                <a:ea typeface="+mn-ea"/>
                <a:cs typeface="Arial" panose="020B0604020202020204" pitchFamily="34" charset="0"/>
              </a:rPr>
              <a:t>没有</a:t>
            </a:r>
            <a:r>
              <a:rPr lang="zh-CN" altLang="en-US" sz="2000" dirty="0">
                <a:solidFill>
                  <a:srgbClr val="000000">
                    <a:lumMod val="85000"/>
                    <a:lumOff val="15000"/>
                  </a:srgbClr>
                </a:solidFill>
                <a:latin typeface="+mn-ea"/>
                <a:ea typeface="+mn-ea"/>
                <a:cs typeface="Arial" panose="020B0604020202020204" pitchFamily="34" charset="0"/>
              </a:rPr>
              <a:t>特别设计和实现</a:t>
            </a:r>
            <a:r>
              <a:rPr lang="zh-CN" altLang="en-US" sz="2000" dirty="0">
                <a:solidFill>
                  <a:schemeClr val="accent4">
                    <a:lumMod val="60000"/>
                    <a:lumOff val="40000"/>
                  </a:schemeClr>
                </a:solidFill>
                <a:latin typeface="+mn-ea"/>
                <a:ea typeface="+mn-ea"/>
                <a:cs typeface="Arial" panose="020B0604020202020204" pitchFamily="34" charset="0"/>
              </a:rPr>
              <a:t>对密钥数据的保护</a:t>
            </a:r>
            <a:endParaRPr lang="en-US" altLang="zh-CN" sz="2000" dirty="0">
              <a:solidFill>
                <a:schemeClr val="accent4">
                  <a:lumMod val="60000"/>
                  <a:lumOff val="40000"/>
                </a:schemeClr>
              </a:solidFill>
              <a:latin typeface="+mn-ea"/>
              <a:ea typeface="+mn-ea"/>
              <a:cs typeface="Arial" panose="020B0604020202020204" pitchFamily="34" charset="0"/>
            </a:endParaRPr>
          </a:p>
        </p:txBody>
      </p:sp>
      <p:grpSp>
        <p:nvGrpSpPr>
          <p:cNvPr id="4" name="组合 3">
            <a:extLst>
              <a:ext uri="{FF2B5EF4-FFF2-40B4-BE49-F238E27FC236}">
                <a16:creationId xmlns:a16="http://schemas.microsoft.com/office/drawing/2014/main" id="{FC5AB8A9-B0CA-4D9C-85BA-40BB53256ECC}"/>
              </a:ext>
            </a:extLst>
          </p:cNvPr>
          <p:cNvGrpSpPr/>
          <p:nvPr/>
        </p:nvGrpSpPr>
        <p:grpSpPr>
          <a:xfrm>
            <a:off x="459582" y="2918282"/>
            <a:ext cx="10937849" cy="3205371"/>
            <a:chOff x="586036" y="3806997"/>
            <a:chExt cx="10937849" cy="3205371"/>
          </a:xfrm>
        </p:grpSpPr>
        <p:sp>
          <p:nvSpPr>
            <p:cNvPr id="5" name="文本框 4">
              <a:extLst>
                <a:ext uri="{FF2B5EF4-FFF2-40B4-BE49-F238E27FC236}">
                  <a16:creationId xmlns:a16="http://schemas.microsoft.com/office/drawing/2014/main" id="{5D95EF03-9435-4671-B99A-D42C9A3CF424}"/>
                </a:ext>
              </a:extLst>
            </p:cNvPr>
            <p:cNvSpPr txBox="1"/>
            <p:nvPr/>
          </p:nvSpPr>
          <p:spPr>
            <a:xfrm>
              <a:off x="586036" y="3806997"/>
              <a:ext cx="2247658" cy="510718"/>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密钥保护措施</a:t>
              </a:r>
            </a:p>
          </p:txBody>
        </p:sp>
        <p:sp>
          <p:nvSpPr>
            <p:cNvPr id="6" name="文本框 5">
              <a:extLst>
                <a:ext uri="{FF2B5EF4-FFF2-40B4-BE49-F238E27FC236}">
                  <a16:creationId xmlns:a16="http://schemas.microsoft.com/office/drawing/2014/main" id="{73D0603D-112D-4C97-A87D-75A7999360A6}"/>
                </a:ext>
              </a:extLst>
            </p:cNvPr>
            <p:cNvSpPr txBox="1"/>
            <p:nvPr/>
          </p:nvSpPr>
          <p:spPr>
            <a:xfrm>
              <a:off x="627248" y="4458335"/>
              <a:ext cx="10896637" cy="2554033"/>
            </a:xfrm>
            <a:prstGeom prst="rect">
              <a:avLst/>
            </a:prstGeom>
            <a:noFill/>
          </p:spPr>
          <p:txBody>
            <a:bodyPr wrap="square" lIns="0" tIns="0" rIns="0" bIns="0" rtlCol="0">
              <a:spAutoFit/>
            </a:bodyPr>
            <a:lstStyle/>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密钥生成</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：随机数发生器需要由</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外部传入</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，随机数种子需要</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调用者赋值</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，无法确保能够产生足熵的随机比特</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密钥导入和导出</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借助</a:t>
              </a:r>
              <a:r>
                <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rPr>
                <a:t>tools/</a:t>
              </a:r>
              <a:r>
                <a:rPr lang="en-US" altLang="zh-CN" sz="2000" dirty="0" err="1">
                  <a:solidFill>
                    <a:srgbClr val="000000">
                      <a:lumMod val="85000"/>
                      <a:lumOff val="15000"/>
                    </a:srgbClr>
                  </a:solidFill>
                  <a:latin typeface="微软雅黑" panose="020B0503020204020204" pitchFamily="34" charset="-122"/>
                  <a:ea typeface="微软雅黑" panose="020B0503020204020204" pitchFamily="34" charset="-122"/>
                </a:rPr>
                <a:t>pkcsl-conv.e</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中的</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函数</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来完成</a:t>
              </a:r>
              <a:r>
                <a:rPr lang="en-US" altLang="zh-CN" sz="2000" dirty="0">
                  <a:solidFill>
                    <a:srgbClr val="000000">
                      <a:lumMod val="85000"/>
                      <a:lumOff val="15000"/>
                    </a:srgbClr>
                  </a:solidFill>
                  <a:latin typeface="微软雅黑" panose="020B0503020204020204" pitchFamily="34" charset="-122"/>
                </a:rPr>
                <a:t>PEM</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格式密钥的导入、导出和存储</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密钥使用</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solidFill>
                    <a:srgbClr val="000000">
                      <a:lumMod val="85000"/>
                      <a:lumOff val="15000"/>
                    </a:srgbClr>
                  </a:solidFill>
                  <a:latin typeface="微软雅黑" panose="020B0503020204020204" pitchFamily="34" charset="-122"/>
                </a:rPr>
                <a:t>并未对密钥予以特殊保护</a:t>
              </a:r>
              <a:endParaRPr lang="en-US" altLang="zh-CN" sz="2000" spc="300" dirty="0">
                <a:solidFill>
                  <a:schemeClr val="accent4">
                    <a:lumMod val="60000"/>
                    <a:lumOff val="40000"/>
                  </a:schemeClr>
                </a:solidFill>
                <a:latin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密钥销毁</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依赖</a:t>
              </a:r>
              <a:r>
                <a:rPr lang="en-US" altLang="zh-CN" sz="2000" dirty="0">
                  <a:solidFill>
                    <a:schemeClr val="accent4">
                      <a:lumMod val="60000"/>
                      <a:lumOff val="40000"/>
                    </a:schemeClr>
                  </a:solidFill>
                  <a:latin typeface="微软雅黑" panose="020B0503020204020204" pitchFamily="34" charset="-122"/>
                  <a:ea typeface="微软雅黑" panose="020B0503020204020204" pitchFamily="34" charset="-122"/>
                </a:rPr>
                <a:t>GMP</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库</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来完成大整数运算和内存管理，而</a:t>
              </a:r>
              <a:r>
                <a:rPr lang="en-US" altLang="zh-CN" sz="2000" dirty="0">
                  <a:solidFill>
                    <a:srgbClr val="000000">
                      <a:lumMod val="85000"/>
                      <a:lumOff val="15000"/>
                    </a:srgbClr>
                  </a:solidFill>
                  <a:latin typeface="微软雅黑" panose="020B0503020204020204" pitchFamily="34" charset="-122"/>
                </a:rPr>
                <a:t>GMP</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作为一款数学库，并</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没有自带安全擦除功能</a:t>
              </a:r>
            </a:p>
          </p:txBody>
        </p:sp>
      </p:grpSp>
      <p:sp>
        <p:nvSpPr>
          <p:cNvPr id="7" name="文本框 6">
            <a:extLst>
              <a:ext uri="{FF2B5EF4-FFF2-40B4-BE49-F238E27FC236}">
                <a16:creationId xmlns:a16="http://schemas.microsoft.com/office/drawing/2014/main" id="{4BCFEA89-6C40-411A-8C97-AA7FB9F2DAA3}"/>
              </a:ext>
            </a:extLst>
          </p:cNvPr>
          <p:cNvSpPr txBox="1"/>
          <p:nvPr/>
        </p:nvSpPr>
        <p:spPr>
          <a:xfrm>
            <a:off x="500794" y="1016070"/>
            <a:ext cx="2159821" cy="480132"/>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特点</a:t>
            </a:r>
          </a:p>
        </p:txBody>
      </p:sp>
      <p:sp>
        <p:nvSpPr>
          <p:cNvPr id="8" name="动作按钮: 后退或前一项 7">
            <a:hlinkClick r:id="rId3" action="ppaction://hlinksldjump" highlightClick="1"/>
            <a:extLst>
              <a:ext uri="{FF2B5EF4-FFF2-40B4-BE49-F238E27FC236}">
                <a16:creationId xmlns:a16="http://schemas.microsoft.com/office/drawing/2014/main" id="{D766D246-BB1E-406E-B0E3-392C1C0C25FC}"/>
              </a:ext>
            </a:extLst>
          </p:cNvPr>
          <p:cNvSpPr/>
          <p:nvPr/>
        </p:nvSpPr>
        <p:spPr>
          <a:xfrm>
            <a:off x="11416372" y="5842818"/>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21086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88FD0-A07E-417E-AA23-BE83D9BE9F10}"/>
              </a:ext>
            </a:extLst>
          </p:cNvPr>
          <p:cNvSpPr>
            <a:spLocks noGrp="1"/>
          </p:cNvSpPr>
          <p:nvPr>
            <p:ph type="title"/>
          </p:nvPr>
        </p:nvSpPr>
        <p:spPr>
          <a:xfrm>
            <a:off x="577850" y="249067"/>
            <a:ext cx="8643848" cy="480131"/>
          </a:xfrm>
        </p:spPr>
        <p:txBody>
          <a:bodyPr/>
          <a:lstStyle/>
          <a:p>
            <a:r>
              <a:rPr lang="en-US" altLang="zh-CN" dirty="0" err="1"/>
              <a:t>Libgcrypt</a:t>
            </a:r>
            <a:r>
              <a:rPr lang="zh-CN" altLang="en-US" dirty="0">
                <a:solidFill>
                  <a:srgbClr val="FF0000"/>
                </a:solidFill>
              </a:rPr>
              <a:t> </a:t>
            </a:r>
            <a:endParaRPr lang="zh-CN" altLang="en-US" dirty="0"/>
          </a:p>
        </p:txBody>
      </p:sp>
      <p:grpSp>
        <p:nvGrpSpPr>
          <p:cNvPr id="3" name="组合 2">
            <a:extLst>
              <a:ext uri="{FF2B5EF4-FFF2-40B4-BE49-F238E27FC236}">
                <a16:creationId xmlns:a16="http://schemas.microsoft.com/office/drawing/2014/main" id="{9B876FE3-A245-43F1-9E8B-7DFBAD7B61E8}"/>
              </a:ext>
            </a:extLst>
          </p:cNvPr>
          <p:cNvGrpSpPr/>
          <p:nvPr/>
        </p:nvGrpSpPr>
        <p:grpSpPr>
          <a:xfrm>
            <a:off x="577850" y="1058660"/>
            <a:ext cx="10937849" cy="3944034"/>
            <a:chOff x="586036" y="3806997"/>
            <a:chExt cx="10937849" cy="3944034"/>
          </a:xfrm>
        </p:grpSpPr>
        <p:sp>
          <p:nvSpPr>
            <p:cNvPr id="4" name="文本框 3">
              <a:extLst>
                <a:ext uri="{FF2B5EF4-FFF2-40B4-BE49-F238E27FC236}">
                  <a16:creationId xmlns:a16="http://schemas.microsoft.com/office/drawing/2014/main" id="{E6C94A8A-4C99-4418-8E40-CA95E14158E2}"/>
                </a:ext>
              </a:extLst>
            </p:cNvPr>
            <p:cNvSpPr txBox="1"/>
            <p:nvPr/>
          </p:nvSpPr>
          <p:spPr>
            <a:xfrm>
              <a:off x="586036" y="3806997"/>
              <a:ext cx="2247658" cy="510718"/>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密钥保护措施</a:t>
              </a:r>
            </a:p>
          </p:txBody>
        </p:sp>
        <p:sp>
          <p:nvSpPr>
            <p:cNvPr id="5" name="文本框 4">
              <a:extLst>
                <a:ext uri="{FF2B5EF4-FFF2-40B4-BE49-F238E27FC236}">
                  <a16:creationId xmlns:a16="http://schemas.microsoft.com/office/drawing/2014/main" id="{8A31312F-AC92-44D0-8BBC-2D070E82AF86}"/>
                </a:ext>
              </a:extLst>
            </p:cNvPr>
            <p:cNvSpPr txBox="1"/>
            <p:nvPr/>
          </p:nvSpPr>
          <p:spPr>
            <a:xfrm>
              <a:off x="627248" y="4458335"/>
              <a:ext cx="10896637" cy="3292696"/>
            </a:xfrm>
            <a:prstGeom prst="rect">
              <a:avLst/>
            </a:prstGeom>
            <a:noFill/>
          </p:spPr>
          <p:txBody>
            <a:bodyPr wrap="square" lIns="0" tIns="0" rIns="0" bIns="0" rtlCol="0">
              <a:spAutoFit/>
            </a:bodyPr>
            <a:lstStyle/>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密钥生成</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：通过调用系统</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真随机数服务或伪随机数服务</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（真随机数接口</a:t>
              </a:r>
              <a:r>
                <a:rPr lang="zh-CN" altLang="en-US" sz="2000" spc="300" dirty="0">
                  <a:solidFill>
                    <a:srgbClr val="000000">
                      <a:lumMod val="85000"/>
                      <a:lumOff val="15000"/>
                    </a:srgbClr>
                  </a:solidFill>
                  <a:latin typeface="微软雅黑" panose="020B0503020204020204" pitchFamily="34" charset="-122"/>
                </a:rPr>
                <a:t>堵</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塞时调用）完成熵源积累，进而产生密钥所需的随机比特</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密钥导入和导出</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latin typeface="微软雅黑" panose="020B0503020204020204" pitchFamily="34" charset="-122"/>
                  <a:ea typeface="微软雅黑" panose="020B0503020204020204" pitchFamily="34" charset="-122"/>
                </a:rPr>
                <a:t>作为</a:t>
              </a:r>
              <a:r>
                <a:rPr lang="en-US" altLang="zh-CN" sz="2000" dirty="0">
                  <a:solidFill>
                    <a:srgbClr val="000000">
                      <a:lumMod val="85000"/>
                      <a:lumOff val="15000"/>
                    </a:srgbClr>
                  </a:solidFill>
                  <a:latin typeface="微软雅黑" panose="020B0503020204020204" pitchFamily="34" charset="-122"/>
                </a:rPr>
                <a:t>GnuPG </a:t>
              </a:r>
              <a:r>
                <a:rPr lang="zh-CN" altLang="en-US" sz="2000" spc="300" dirty="0">
                  <a:latin typeface="微软雅黑" panose="020B0503020204020204" pitchFamily="34" charset="-122"/>
                  <a:ea typeface="微软雅黑" panose="020B0503020204020204" pitchFamily="34" charset="-122"/>
                </a:rPr>
                <a:t>的一个模块，不关注密钥的存储和导入导出，这些工作由</a:t>
              </a:r>
              <a:r>
                <a:rPr lang="en-US" altLang="zh-CN" sz="2000" dirty="0">
                  <a:solidFill>
                    <a:srgbClr val="000000">
                      <a:lumMod val="85000"/>
                      <a:lumOff val="15000"/>
                    </a:srgbClr>
                  </a:solidFill>
                  <a:latin typeface="微软雅黑" panose="020B0503020204020204" pitchFamily="34" charset="-122"/>
                </a:rPr>
                <a:t>GnuPG</a:t>
              </a:r>
              <a:r>
                <a:rPr lang="zh-CN" altLang="en-US" sz="2000" spc="300" dirty="0">
                  <a:latin typeface="微软雅黑" panose="020B0503020204020204" pitchFamily="34" charset="-122"/>
                  <a:ea typeface="微软雅黑" panose="020B0503020204020204" pitchFamily="34" charset="-122"/>
                </a:rPr>
                <a:t>下</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其他模块或工具帮助完成</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密钥使用</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solidFill>
                    <a:srgbClr val="000000">
                      <a:lumMod val="85000"/>
                      <a:lumOff val="15000"/>
                    </a:srgbClr>
                  </a:solidFill>
                  <a:latin typeface="微软雅黑" panose="020B0503020204020204" pitchFamily="34" charset="-122"/>
                </a:rPr>
                <a:t>内部</a:t>
              </a:r>
              <a:r>
                <a:rPr lang="zh-CN" altLang="en-US" sz="2000" spc="300" dirty="0">
                  <a:solidFill>
                    <a:schemeClr val="accent4">
                      <a:lumMod val="60000"/>
                      <a:lumOff val="40000"/>
                    </a:schemeClr>
                  </a:solidFill>
                  <a:latin typeface="微软雅黑" panose="020B0503020204020204" pitchFamily="34" charset="-122"/>
                </a:rPr>
                <a:t>并没有特别注重密钥的运行安全</a:t>
              </a:r>
              <a:r>
                <a:rPr lang="zh-CN" altLang="en-US" sz="2000" spc="300" dirty="0">
                  <a:solidFill>
                    <a:srgbClr val="000000">
                      <a:lumMod val="85000"/>
                      <a:lumOff val="15000"/>
                    </a:srgbClr>
                  </a:solidFill>
                  <a:latin typeface="微软雅黑" panose="020B0503020204020204" pitchFamily="34" charset="-122"/>
                </a:rPr>
                <a:t>，在私钥操作中，需要把密钥从字符串形式的密钥参数解析到大整数结构中。虽然操作结束时自动擦除了使用完毕的密钥，但外部传入的字符串密钥参数需要由调用者自行擦除</a:t>
              </a:r>
              <a:endParaRPr lang="en-US" altLang="zh-CN" sz="2000" spc="300" dirty="0">
                <a:solidFill>
                  <a:schemeClr val="accent4">
                    <a:lumMod val="60000"/>
                    <a:lumOff val="40000"/>
                  </a:schemeClr>
                </a:solidFill>
                <a:latin typeface="微软雅黑" panose="020B0503020204020204" pitchFamily="34" charset="-122"/>
              </a:endParaRPr>
            </a:p>
            <a:p>
              <a:pPr marL="342900" indent="-342900" algn="just" eaLnBrk="1" fontAlgn="auto" hangingPunct="1">
                <a:lnSpc>
                  <a:spcPct val="120000"/>
                </a:lnSpc>
                <a:spcBef>
                  <a:spcPts val="0"/>
                </a:spcBef>
                <a:spcAft>
                  <a:spcPts val="0"/>
                </a:spcAft>
                <a:buFont typeface="Wingdings" panose="05000000000000000000" pitchFamily="2" charset="2"/>
                <a:buChar char="ü"/>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密钥销毁</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spc="300" dirty="0">
                  <a:latin typeface="微软雅黑" panose="020B0503020204020204" pitchFamily="34" charset="-122"/>
                  <a:ea typeface="微软雅黑" panose="020B0503020204020204" pitchFamily="34" charset="-122"/>
                </a:rPr>
                <a:t>优先使用</a:t>
              </a:r>
              <a:r>
                <a:rPr lang="en-US" altLang="zh-CN" sz="2000" dirty="0" err="1">
                  <a:solidFill>
                    <a:schemeClr val="accent4">
                      <a:lumMod val="60000"/>
                      <a:lumOff val="40000"/>
                    </a:schemeClr>
                  </a:solidFill>
                  <a:latin typeface="微软雅黑" panose="020B0503020204020204" pitchFamily="34" charset="-122"/>
                </a:rPr>
                <a:t>explicit_memset</a:t>
              </a:r>
              <a:r>
                <a:rPr lang="zh-CN" altLang="en-US" sz="2000" spc="300" dirty="0">
                  <a:latin typeface="微软雅黑" panose="020B0503020204020204" pitchFamily="34" charset="-122"/>
                  <a:ea typeface="微软雅黑" panose="020B0503020204020204" pitchFamily="34" charset="-122"/>
                </a:rPr>
                <a:t>方法，如果该方法不可用，则转而使用</a:t>
              </a:r>
              <a:r>
                <a:rPr lang="en-US" altLang="zh-CN" sz="2000" dirty="0">
                  <a:solidFill>
                    <a:schemeClr val="accent4">
                      <a:lumMod val="60000"/>
                      <a:lumOff val="40000"/>
                    </a:schemeClr>
                  </a:solidFill>
                  <a:latin typeface="微软雅黑" panose="020B0503020204020204" pitchFamily="34" charset="-122"/>
                </a:rPr>
                <a:t>volatile</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数据指针</a:t>
              </a:r>
              <a:r>
                <a:rPr lang="zh-CN" altLang="en-US" sz="2000" spc="300" dirty="0">
                  <a:latin typeface="微软雅黑" panose="020B0503020204020204" pitchFamily="34" charset="-122"/>
                  <a:ea typeface="微软雅黑" panose="020B0503020204020204" pitchFamily="34" charset="-122"/>
                </a:rPr>
                <a:t>来擦除内存数据</a:t>
              </a:r>
            </a:p>
          </p:txBody>
        </p:sp>
      </p:grpSp>
      <p:sp>
        <p:nvSpPr>
          <p:cNvPr id="6" name="动作按钮: 后退或前一项 5">
            <a:hlinkClick r:id="rId3" action="ppaction://hlinksldjump" highlightClick="1"/>
            <a:extLst>
              <a:ext uri="{FF2B5EF4-FFF2-40B4-BE49-F238E27FC236}">
                <a16:creationId xmlns:a16="http://schemas.microsoft.com/office/drawing/2014/main" id="{0ECF58FC-C759-444E-AF9B-82503849BFDB}"/>
              </a:ext>
            </a:extLst>
          </p:cNvPr>
          <p:cNvSpPr/>
          <p:nvPr/>
        </p:nvSpPr>
        <p:spPr>
          <a:xfrm>
            <a:off x="11416372" y="5842818"/>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97805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E8114-8AFE-41B2-891D-97F2BEA574FB}"/>
              </a:ext>
            </a:extLst>
          </p:cNvPr>
          <p:cNvSpPr>
            <a:spLocks noGrp="1"/>
          </p:cNvSpPr>
          <p:nvPr>
            <p:ph type="title"/>
          </p:nvPr>
        </p:nvSpPr>
        <p:spPr/>
        <p:txBody>
          <a:bodyPr/>
          <a:lstStyle/>
          <a:p>
            <a:r>
              <a:rPr lang="zh-CN" altLang="en-US" dirty="0"/>
              <a:t>用户态密码库的安全防护</a:t>
            </a:r>
          </a:p>
        </p:txBody>
      </p:sp>
      <p:cxnSp>
        <p:nvCxnSpPr>
          <p:cNvPr id="3" name="直接连接符 2">
            <a:extLst>
              <a:ext uri="{FF2B5EF4-FFF2-40B4-BE49-F238E27FC236}">
                <a16:creationId xmlns:a16="http://schemas.microsoft.com/office/drawing/2014/main" id="{AF5F744C-1AB0-483D-8BA1-ACED47FEA255}"/>
              </a:ext>
            </a:extLst>
          </p:cNvPr>
          <p:cNvCxnSpPr/>
          <p:nvPr/>
        </p:nvCxnSpPr>
        <p:spPr>
          <a:xfrm>
            <a:off x="2482290" y="3081273"/>
            <a:ext cx="1042655"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F406DEC-9878-40B9-A837-DAA64BDB9E8F}"/>
              </a:ext>
            </a:extLst>
          </p:cNvPr>
          <p:cNvCxnSpPr/>
          <p:nvPr/>
        </p:nvCxnSpPr>
        <p:spPr>
          <a:xfrm flipV="1">
            <a:off x="4543179" y="3081273"/>
            <a:ext cx="1049504"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0717BAF-7DD2-4DC2-926D-1C5A41BB1840}"/>
              </a:ext>
            </a:extLst>
          </p:cNvPr>
          <p:cNvCxnSpPr/>
          <p:nvPr/>
        </p:nvCxnSpPr>
        <p:spPr>
          <a:xfrm>
            <a:off x="6610917" y="3081273"/>
            <a:ext cx="1046079"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804AEB2-8078-48B9-BF59-B3766C8472F7}"/>
              </a:ext>
            </a:extLst>
          </p:cNvPr>
          <p:cNvCxnSpPr/>
          <p:nvPr/>
        </p:nvCxnSpPr>
        <p:spPr>
          <a:xfrm flipV="1">
            <a:off x="8675230" y="3082953"/>
            <a:ext cx="1046080" cy="1005704"/>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7" name="图片占位符 9">
            <a:extLst>
              <a:ext uri="{FF2B5EF4-FFF2-40B4-BE49-F238E27FC236}">
                <a16:creationId xmlns:a16="http://schemas.microsoft.com/office/drawing/2014/main" id="{3A33A14F-A0C8-43D1-A119-53CED89F08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53173"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6C39"/>
            </a:solidFill>
          </a:ln>
        </p:spPr>
      </p:pic>
      <p:pic>
        <p:nvPicPr>
          <p:cNvPr id="8" name="图片占位符 13">
            <a:extLst>
              <a:ext uri="{FF2B5EF4-FFF2-40B4-BE49-F238E27FC236}">
                <a16:creationId xmlns:a16="http://schemas.microsoft.com/office/drawing/2014/main" id="{B70C00DA-4E34-4FDE-9BFB-FC298C199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1800"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6C39"/>
            </a:solidFill>
          </a:ln>
        </p:spPr>
      </p:pic>
      <p:pic>
        <p:nvPicPr>
          <p:cNvPr id="9" name="图片占位符 20">
            <a:extLst>
              <a:ext uri="{FF2B5EF4-FFF2-40B4-BE49-F238E27FC236}">
                <a16:creationId xmlns:a16="http://schemas.microsoft.com/office/drawing/2014/main" id="{4AE647D1-AA01-40FD-9F09-CDFC809625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10427" y="185383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6C39"/>
            </a:solidFill>
          </a:ln>
        </p:spPr>
      </p:pic>
      <p:pic>
        <p:nvPicPr>
          <p:cNvPr id="10" name="图片占位符 23">
            <a:extLst>
              <a:ext uri="{FF2B5EF4-FFF2-40B4-BE49-F238E27FC236}">
                <a16:creationId xmlns:a16="http://schemas.microsoft.com/office/drawing/2014/main" id="{5CF2928E-2553-41F7-A31D-AE193F01BA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46113"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6C39"/>
            </a:solidFill>
          </a:ln>
        </p:spPr>
      </p:pic>
      <p:pic>
        <p:nvPicPr>
          <p:cNvPr id="11" name="图片占位符 25">
            <a:extLst>
              <a:ext uri="{FF2B5EF4-FFF2-40B4-BE49-F238E27FC236}">
                <a16:creationId xmlns:a16="http://schemas.microsoft.com/office/drawing/2014/main" id="{E6F0939D-0E69-44B0-AA4E-88CECAE0F1A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14062"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rgbClr val="006C39"/>
            </a:solidFill>
          </a:ln>
        </p:spPr>
      </p:pic>
      <p:grpSp>
        <p:nvGrpSpPr>
          <p:cNvPr id="12" name="组合 11">
            <a:extLst>
              <a:ext uri="{FF2B5EF4-FFF2-40B4-BE49-F238E27FC236}">
                <a16:creationId xmlns:a16="http://schemas.microsoft.com/office/drawing/2014/main" id="{FFFD1610-07AF-48AB-A41E-D184F4B5C0BE}"/>
              </a:ext>
            </a:extLst>
          </p:cNvPr>
          <p:cNvGrpSpPr/>
          <p:nvPr/>
        </p:nvGrpSpPr>
        <p:grpSpPr>
          <a:xfrm>
            <a:off x="678094" y="3943213"/>
            <a:ext cx="2318325" cy="2344570"/>
            <a:chOff x="391961" y="3812589"/>
            <a:chExt cx="2318325" cy="2259478"/>
          </a:xfrm>
        </p:grpSpPr>
        <p:sp>
          <p:nvSpPr>
            <p:cNvPr id="13" name="îŝḻîdé">
              <a:extLst>
                <a:ext uri="{FF2B5EF4-FFF2-40B4-BE49-F238E27FC236}">
                  <a16:creationId xmlns:a16="http://schemas.microsoft.com/office/drawing/2014/main" id="{BC391EDA-E004-4D83-AF30-47A1B7F69B87}"/>
                </a:ext>
              </a:extLst>
            </p:cNvPr>
            <p:cNvSpPr/>
            <p:nvPr/>
          </p:nvSpPr>
          <p:spPr bwMode="auto">
            <a:xfrm>
              <a:off x="391961" y="4193498"/>
              <a:ext cx="2318325" cy="187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fontAlgn="auto">
                <a:lnSpc>
                  <a:spcPct val="150000"/>
                </a:lnSpc>
                <a:spcAft>
                  <a:spcPts val="0"/>
                </a:spcAft>
              </a:pPr>
              <a:r>
                <a:rPr lang="zh-CN" altLang="en-US" sz="1600" dirty="0">
                  <a:solidFill>
                    <a:schemeClr val="accent4">
                      <a:lumMod val="60000"/>
                      <a:lumOff val="40000"/>
                    </a:schemeClr>
                  </a:solidFill>
                  <a:latin typeface="Arial" panose="020B0604020202020204"/>
                  <a:ea typeface="微软雅黑" panose="020B0503020204020204" pitchFamily="34" charset="-122"/>
                </a:rPr>
                <a:t>尽可能搜集噪声源</a:t>
              </a:r>
              <a:r>
                <a:rPr lang="zh-CN" altLang="en-US" sz="1600" dirty="0">
                  <a:latin typeface="Arial" panose="020B0604020202020204"/>
                  <a:ea typeface="微软雅黑" panose="020B0503020204020204" pitchFamily="34" charset="-122"/>
                </a:rPr>
                <a:t>（系统随机数、</a:t>
              </a:r>
              <a:r>
                <a:rPr lang="en-US" altLang="zh-CN" sz="1600" dirty="0">
                  <a:latin typeface="Arial" panose="020B0604020202020204"/>
                  <a:ea typeface="微软雅黑" panose="020B0503020204020204" pitchFamily="34" charset="-122"/>
                </a:rPr>
                <a:t>CPU</a:t>
              </a:r>
              <a:r>
                <a:rPr lang="zh-CN" altLang="en-US" sz="1600" dirty="0">
                  <a:latin typeface="Arial" panose="020B0604020202020204"/>
                  <a:ea typeface="微软雅黑" panose="020B0503020204020204" pitchFamily="34" charset="-122"/>
                </a:rPr>
                <a:t>硬件随机数、</a:t>
              </a:r>
              <a:r>
                <a:rPr lang="en-US" altLang="zh-CN" sz="1600" dirty="0">
                  <a:latin typeface="Arial" panose="020B0604020202020204"/>
                  <a:ea typeface="微软雅黑" panose="020B0503020204020204" pitchFamily="34" charset="-122"/>
                </a:rPr>
                <a:t>CPU Jitter</a:t>
              </a:r>
              <a:r>
                <a:rPr lang="zh-CN" altLang="en-US" sz="1600" dirty="0">
                  <a:latin typeface="Arial" panose="020B0604020202020204"/>
                  <a:ea typeface="微软雅黑" panose="020B0503020204020204" pitchFamily="34" charset="-122"/>
                </a:rPr>
                <a:t>、键盘敲击、光标位置、硬盘读写、网络包到达等</a:t>
              </a:r>
              <a:r>
                <a:rPr lang="en-US" altLang="zh-CN" sz="1600" dirty="0">
                  <a:latin typeface="Arial" panose="020B0604020202020204"/>
                  <a:ea typeface="微软雅黑" panose="020B0503020204020204" pitchFamily="34" charset="-122"/>
                </a:rPr>
                <a:t>)</a:t>
              </a:r>
              <a:r>
                <a:rPr lang="zh-CN" altLang="en-US" sz="1600" dirty="0">
                  <a:latin typeface="Arial" panose="020B0604020202020204"/>
                  <a:ea typeface="微软雅黑" panose="020B0503020204020204" pitchFamily="34" charset="-122"/>
                </a:rPr>
                <a:t>，产生高熵序列，提升密钥的复杂性</a:t>
              </a:r>
              <a:endParaRPr lang="en-US" altLang="zh-CN" sz="1600" dirty="0">
                <a:latin typeface="Arial" panose="020B0604020202020204"/>
                <a:ea typeface="微软雅黑" panose="020B0503020204020204" pitchFamily="34" charset="-122"/>
              </a:endParaRPr>
            </a:p>
          </p:txBody>
        </p:sp>
        <p:sp>
          <p:nvSpPr>
            <p:cNvPr id="14" name="ïṩḷîdê">
              <a:extLst>
                <a:ext uri="{FF2B5EF4-FFF2-40B4-BE49-F238E27FC236}">
                  <a16:creationId xmlns:a16="http://schemas.microsoft.com/office/drawing/2014/main" id="{815DE2B2-A424-4771-AFC6-D363F64086DD}"/>
                </a:ext>
              </a:extLst>
            </p:cNvPr>
            <p:cNvSpPr txBox="1"/>
            <p:nvPr/>
          </p:nvSpPr>
          <p:spPr bwMode="auto">
            <a:xfrm>
              <a:off x="813805" y="381258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auto">
                <a:spcAft>
                  <a:spcPts val="0"/>
                </a:spcAft>
              </a:pPr>
              <a:r>
                <a:rPr lang="zh-CN" altLang="en-US" sz="2000" b="1" spc="100" dirty="0">
                  <a:solidFill>
                    <a:schemeClr val="accent4"/>
                  </a:solidFill>
                  <a:latin typeface="Arial" panose="020B0604020202020204"/>
                  <a:ea typeface="微软雅黑" panose="020B0503020204020204" pitchFamily="34" charset="-122"/>
                </a:rPr>
                <a:t>密钥生成</a:t>
              </a:r>
              <a:endParaRPr lang="en-US" altLang="zh-CN" sz="2000" b="1" spc="100" dirty="0">
                <a:solidFill>
                  <a:schemeClr val="accent4"/>
                </a:solidFill>
                <a:latin typeface="Arial" panose="020B0604020202020204"/>
                <a:ea typeface="微软雅黑" panose="020B0503020204020204" pitchFamily="34" charset="-122"/>
              </a:endParaRPr>
            </a:p>
          </p:txBody>
        </p:sp>
      </p:grpSp>
      <p:grpSp>
        <p:nvGrpSpPr>
          <p:cNvPr id="15" name="组合 14">
            <a:extLst>
              <a:ext uri="{FF2B5EF4-FFF2-40B4-BE49-F238E27FC236}">
                <a16:creationId xmlns:a16="http://schemas.microsoft.com/office/drawing/2014/main" id="{DEE412E5-A938-4BFC-B995-8373FF10E838}"/>
              </a:ext>
            </a:extLst>
          </p:cNvPr>
          <p:cNvGrpSpPr/>
          <p:nvPr/>
        </p:nvGrpSpPr>
        <p:grpSpPr>
          <a:xfrm>
            <a:off x="5082602" y="3943213"/>
            <a:ext cx="2037186" cy="2344570"/>
            <a:chOff x="673100" y="3812589"/>
            <a:chExt cx="2037186" cy="2117707"/>
          </a:xfrm>
        </p:grpSpPr>
        <p:sp>
          <p:nvSpPr>
            <p:cNvPr id="16" name="îŝḻîdé">
              <a:extLst>
                <a:ext uri="{FF2B5EF4-FFF2-40B4-BE49-F238E27FC236}">
                  <a16:creationId xmlns:a16="http://schemas.microsoft.com/office/drawing/2014/main" id="{F0D4DDF2-E398-46F1-B1E5-FC4EEE5B89EC}"/>
                </a:ext>
              </a:extLst>
            </p:cNvPr>
            <p:cNvSpPr/>
            <p:nvPr/>
          </p:nvSpPr>
          <p:spPr bwMode="auto">
            <a:xfrm>
              <a:off x="673100" y="4193499"/>
              <a:ext cx="2037186" cy="173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fontAlgn="auto">
                <a:lnSpc>
                  <a:spcPct val="150000"/>
                </a:lnSpc>
                <a:spcAft>
                  <a:spcPts val="0"/>
                </a:spcAft>
              </a:pPr>
              <a:r>
                <a:rPr lang="zh-CN" altLang="en-US" sz="1600" dirty="0">
                  <a:latin typeface="Arial" panose="020B0604020202020204"/>
                  <a:ea typeface="微软雅黑" panose="020B0503020204020204" pitchFamily="34" charset="-122"/>
                </a:rPr>
                <a:t>公</a:t>
              </a:r>
              <a:r>
                <a:rPr lang="en-US" altLang="zh-CN" sz="1600" dirty="0">
                  <a:latin typeface="Arial" panose="020B0604020202020204"/>
                  <a:ea typeface="微软雅黑" panose="020B0503020204020204" pitchFamily="34" charset="-122"/>
                </a:rPr>
                <a:t>/</a:t>
              </a:r>
              <a:r>
                <a:rPr lang="zh-CN" altLang="en-US" sz="1600" dirty="0">
                  <a:latin typeface="Arial" panose="020B0604020202020204"/>
                  <a:ea typeface="微软雅黑" panose="020B0503020204020204" pitchFamily="34" charset="-122"/>
                </a:rPr>
                <a:t>私钥对与数字证书一同，由</a:t>
              </a:r>
              <a:r>
                <a:rPr lang="en-US" altLang="zh-CN" sz="1600" dirty="0">
                  <a:latin typeface="Arial" panose="020B0604020202020204"/>
                  <a:ea typeface="微软雅黑" panose="020B0503020204020204" pitchFamily="34" charset="-122"/>
                </a:rPr>
                <a:t>CA</a:t>
              </a:r>
              <a:r>
                <a:rPr lang="zh-CN" altLang="en-US" sz="1600" dirty="0">
                  <a:latin typeface="Arial" panose="020B0604020202020204"/>
                  <a:ea typeface="微软雅黑" panose="020B0503020204020204" pitchFamily="34" charset="-122"/>
                </a:rPr>
                <a:t>发放给申请者，格式固定，通常从报文中</a:t>
              </a:r>
              <a:r>
                <a:rPr lang="zh-CN" altLang="en-US" sz="1600" dirty="0">
                  <a:solidFill>
                    <a:schemeClr val="accent4">
                      <a:lumMod val="60000"/>
                      <a:lumOff val="40000"/>
                    </a:schemeClr>
                  </a:solidFill>
                  <a:latin typeface="Arial" panose="020B0604020202020204"/>
                  <a:ea typeface="微软雅黑" panose="020B0503020204020204" pitchFamily="34" charset="-122"/>
                </a:rPr>
                <a:t>解密获得</a:t>
              </a:r>
              <a:r>
                <a:rPr lang="zh-CN" altLang="en-US" sz="1600" dirty="0">
                  <a:latin typeface="Arial" panose="020B0604020202020204"/>
                  <a:ea typeface="微软雅黑" panose="020B0503020204020204" pitchFamily="34" charset="-122"/>
                </a:rPr>
                <a:t>；对称密钥的导出格式主要依靠</a:t>
              </a:r>
              <a:r>
                <a:rPr lang="zh-CN" altLang="en-US" sz="1600" dirty="0">
                  <a:solidFill>
                    <a:schemeClr val="accent4">
                      <a:lumMod val="60000"/>
                      <a:lumOff val="40000"/>
                    </a:schemeClr>
                  </a:solidFill>
                  <a:latin typeface="Arial" panose="020B0604020202020204"/>
                  <a:ea typeface="微软雅黑" panose="020B0503020204020204" pitchFamily="34" charset="-122"/>
                </a:rPr>
                <a:t>口令保护</a:t>
              </a:r>
              <a:endParaRPr lang="en-US" altLang="zh-CN" sz="1600" dirty="0">
                <a:solidFill>
                  <a:schemeClr val="accent4">
                    <a:lumMod val="60000"/>
                    <a:lumOff val="40000"/>
                  </a:schemeClr>
                </a:solidFill>
                <a:latin typeface="Arial" panose="020B0604020202020204"/>
                <a:ea typeface="微软雅黑" panose="020B0503020204020204" pitchFamily="34" charset="-122"/>
              </a:endParaRPr>
            </a:p>
          </p:txBody>
        </p:sp>
        <p:sp>
          <p:nvSpPr>
            <p:cNvPr id="17" name="ïṩḷîdê">
              <a:extLst>
                <a:ext uri="{FF2B5EF4-FFF2-40B4-BE49-F238E27FC236}">
                  <a16:creationId xmlns:a16="http://schemas.microsoft.com/office/drawing/2014/main" id="{3B0159E5-FF07-4A64-BD1B-834F7B50B640}"/>
                </a:ext>
              </a:extLst>
            </p:cNvPr>
            <p:cNvSpPr txBox="1"/>
            <p:nvPr/>
          </p:nvSpPr>
          <p:spPr bwMode="auto">
            <a:xfrm>
              <a:off x="813805" y="381258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auto">
                <a:spcAft>
                  <a:spcPts val="0"/>
                </a:spcAft>
              </a:pPr>
              <a:r>
                <a:rPr lang="zh-CN" altLang="en-US" sz="2000" b="1" spc="100" dirty="0">
                  <a:solidFill>
                    <a:schemeClr val="accent4"/>
                  </a:solidFill>
                  <a:latin typeface="Arial" panose="020B0604020202020204"/>
                </a:rPr>
                <a:t>密钥导入导出</a:t>
              </a:r>
              <a:endParaRPr lang="en-US" altLang="zh-CN" sz="2000" b="1" spc="100" dirty="0">
                <a:solidFill>
                  <a:schemeClr val="accent4"/>
                </a:solidFill>
                <a:latin typeface="Arial" panose="020B0604020202020204"/>
                <a:ea typeface="微软雅黑" panose="020B0503020204020204" pitchFamily="34" charset="-122"/>
              </a:endParaRPr>
            </a:p>
          </p:txBody>
        </p:sp>
      </p:grpSp>
      <p:grpSp>
        <p:nvGrpSpPr>
          <p:cNvPr id="18" name="组合 17">
            <a:extLst>
              <a:ext uri="{FF2B5EF4-FFF2-40B4-BE49-F238E27FC236}">
                <a16:creationId xmlns:a16="http://schemas.microsoft.com/office/drawing/2014/main" id="{8887DA6F-8445-4643-9D5A-26982B746A4A}"/>
              </a:ext>
            </a:extLst>
          </p:cNvPr>
          <p:cNvGrpSpPr/>
          <p:nvPr/>
        </p:nvGrpSpPr>
        <p:grpSpPr>
          <a:xfrm>
            <a:off x="9211834" y="3943214"/>
            <a:ext cx="2037186" cy="1969564"/>
            <a:chOff x="673100" y="3812589"/>
            <a:chExt cx="2037186" cy="1969564"/>
          </a:xfrm>
        </p:grpSpPr>
        <p:sp>
          <p:nvSpPr>
            <p:cNvPr id="19" name="îŝḻîdé">
              <a:extLst>
                <a:ext uri="{FF2B5EF4-FFF2-40B4-BE49-F238E27FC236}">
                  <a16:creationId xmlns:a16="http://schemas.microsoft.com/office/drawing/2014/main" id="{2FC6E480-BE3A-4E3A-A8B8-1B2EF6112D59}"/>
                </a:ext>
              </a:extLst>
            </p:cNvPr>
            <p:cNvSpPr/>
            <p:nvPr/>
          </p:nvSpPr>
          <p:spPr bwMode="auto">
            <a:xfrm>
              <a:off x="673100" y="4193499"/>
              <a:ext cx="2037186" cy="158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fontAlgn="auto">
                <a:lnSpc>
                  <a:spcPct val="150000"/>
                </a:lnSpc>
                <a:spcAft>
                  <a:spcPts val="0"/>
                </a:spcAft>
              </a:pPr>
              <a:r>
                <a:rPr lang="zh-CN" altLang="en-US" sz="1600" dirty="0">
                  <a:solidFill>
                    <a:schemeClr val="accent4">
                      <a:lumMod val="60000"/>
                      <a:lumOff val="40000"/>
                    </a:schemeClr>
                  </a:solidFill>
                  <a:latin typeface="Arial" panose="020B0604020202020204"/>
                  <a:ea typeface="微软雅黑" panose="020B0503020204020204" pitchFamily="34" charset="-122"/>
                </a:rPr>
                <a:t>操作系统</a:t>
              </a:r>
              <a:r>
                <a:rPr lang="zh-CN" altLang="en-US" sz="1600" dirty="0">
                  <a:latin typeface="Arial" panose="020B0604020202020204"/>
                  <a:ea typeface="微软雅黑" panose="020B0503020204020204" pitchFamily="34" charset="-122"/>
                </a:rPr>
                <a:t>提供的数据擦除接口；使用</a:t>
              </a:r>
              <a:r>
                <a:rPr lang="en-US" altLang="zh-CN" sz="1600" dirty="0">
                  <a:solidFill>
                    <a:schemeClr val="accent4">
                      <a:lumMod val="60000"/>
                      <a:lumOff val="40000"/>
                    </a:schemeClr>
                  </a:solidFill>
                  <a:latin typeface="Arial" panose="020B0604020202020204"/>
                  <a:ea typeface="微软雅黑" panose="020B0503020204020204" pitchFamily="34" charset="-122"/>
                </a:rPr>
                <a:t>volatile</a:t>
              </a:r>
              <a:r>
                <a:rPr lang="zh-CN" altLang="en-US" sz="1600" dirty="0">
                  <a:solidFill>
                    <a:schemeClr val="accent4">
                      <a:lumMod val="60000"/>
                      <a:lumOff val="40000"/>
                    </a:schemeClr>
                  </a:solidFill>
                  <a:latin typeface="Arial" panose="020B0604020202020204"/>
                  <a:ea typeface="微软雅黑" panose="020B0503020204020204" pitchFamily="34" charset="-122"/>
                </a:rPr>
                <a:t>指针</a:t>
              </a:r>
              <a:r>
                <a:rPr lang="zh-CN" altLang="en-US" sz="1600" dirty="0">
                  <a:latin typeface="Arial" panose="020B0604020202020204"/>
                  <a:ea typeface="微软雅黑" panose="020B0503020204020204" pitchFamily="34" charset="-122"/>
                </a:rPr>
                <a:t>修饰数据擦除指针，防止编译器优化；强制</a:t>
              </a:r>
              <a:r>
                <a:rPr lang="zh-CN" altLang="en-US" sz="1600" dirty="0">
                  <a:solidFill>
                    <a:schemeClr val="accent4">
                      <a:lumMod val="60000"/>
                      <a:lumOff val="40000"/>
                    </a:schemeClr>
                  </a:solidFill>
                  <a:latin typeface="Arial" panose="020B0604020202020204"/>
                  <a:ea typeface="微软雅黑" panose="020B0503020204020204" pitchFamily="34" charset="-122"/>
                </a:rPr>
                <a:t>写内存</a:t>
              </a:r>
              <a:r>
                <a:rPr lang="zh-CN" altLang="en-US" sz="1600" dirty="0">
                  <a:latin typeface="Arial" panose="020B0604020202020204"/>
                  <a:ea typeface="微软雅黑" panose="020B0503020204020204" pitchFamily="34" charset="-122"/>
                </a:rPr>
                <a:t>；</a:t>
              </a:r>
              <a:r>
                <a:rPr lang="zh-CN" altLang="en-US" sz="1600" dirty="0">
                  <a:solidFill>
                    <a:schemeClr val="accent4">
                      <a:lumMod val="60000"/>
                      <a:lumOff val="40000"/>
                    </a:schemeClr>
                  </a:solidFill>
                  <a:latin typeface="Arial" panose="020B0604020202020204"/>
                  <a:ea typeface="微软雅黑" panose="020B0503020204020204" pitchFamily="34" charset="-122"/>
                </a:rPr>
                <a:t>关闭优化</a:t>
              </a:r>
              <a:endParaRPr lang="en-US" altLang="zh-CN" sz="1600" dirty="0">
                <a:solidFill>
                  <a:schemeClr val="accent4">
                    <a:lumMod val="60000"/>
                    <a:lumOff val="40000"/>
                  </a:schemeClr>
                </a:solidFill>
                <a:latin typeface="Arial" panose="020B0604020202020204"/>
                <a:ea typeface="微软雅黑" panose="020B0503020204020204" pitchFamily="34" charset="-122"/>
              </a:endParaRPr>
            </a:p>
          </p:txBody>
        </p:sp>
        <p:sp>
          <p:nvSpPr>
            <p:cNvPr id="20" name="ïṩḷîdê">
              <a:extLst>
                <a:ext uri="{FF2B5EF4-FFF2-40B4-BE49-F238E27FC236}">
                  <a16:creationId xmlns:a16="http://schemas.microsoft.com/office/drawing/2014/main" id="{03F462B7-B952-4ECC-BC7B-74638724006A}"/>
                </a:ext>
              </a:extLst>
            </p:cNvPr>
            <p:cNvSpPr txBox="1"/>
            <p:nvPr/>
          </p:nvSpPr>
          <p:spPr bwMode="auto">
            <a:xfrm>
              <a:off x="813805" y="381258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auto">
                <a:spcAft>
                  <a:spcPts val="0"/>
                </a:spcAft>
              </a:pPr>
              <a:r>
                <a:rPr lang="zh-CN" altLang="en-US" sz="2000" b="1" spc="100" dirty="0">
                  <a:solidFill>
                    <a:schemeClr val="accent4"/>
                  </a:solidFill>
                  <a:latin typeface="Arial" panose="020B0604020202020204"/>
                  <a:ea typeface="微软雅黑" panose="020B0503020204020204" pitchFamily="34" charset="-122"/>
                </a:rPr>
                <a:t>密钥擦除</a:t>
              </a:r>
              <a:endParaRPr lang="en-US" altLang="zh-CN" sz="2000" b="1" spc="100" dirty="0">
                <a:solidFill>
                  <a:schemeClr val="accent4"/>
                </a:solidFill>
                <a:latin typeface="Arial" panose="020B0604020202020204"/>
                <a:ea typeface="微软雅黑" panose="020B0503020204020204" pitchFamily="34" charset="-122"/>
              </a:endParaRPr>
            </a:p>
          </p:txBody>
        </p:sp>
      </p:grpSp>
      <p:grpSp>
        <p:nvGrpSpPr>
          <p:cNvPr id="21" name="组合 20">
            <a:extLst>
              <a:ext uri="{FF2B5EF4-FFF2-40B4-BE49-F238E27FC236}">
                <a16:creationId xmlns:a16="http://schemas.microsoft.com/office/drawing/2014/main" id="{2FCB29AF-2CC9-4539-AB90-BBC78DFA5A9B}"/>
              </a:ext>
            </a:extLst>
          </p:cNvPr>
          <p:cNvGrpSpPr/>
          <p:nvPr/>
        </p:nvGrpSpPr>
        <p:grpSpPr>
          <a:xfrm>
            <a:off x="7161084" y="1056762"/>
            <a:ext cx="2037186" cy="2149831"/>
            <a:chOff x="7161084" y="1027733"/>
            <a:chExt cx="2037186" cy="2149831"/>
          </a:xfrm>
        </p:grpSpPr>
        <p:sp>
          <p:nvSpPr>
            <p:cNvPr id="22" name="îŝḻîdé">
              <a:extLst>
                <a:ext uri="{FF2B5EF4-FFF2-40B4-BE49-F238E27FC236}">
                  <a16:creationId xmlns:a16="http://schemas.microsoft.com/office/drawing/2014/main" id="{A47E7D6D-7E2F-4325-91B1-30321A4116F1}"/>
                </a:ext>
              </a:extLst>
            </p:cNvPr>
            <p:cNvSpPr/>
            <p:nvPr/>
          </p:nvSpPr>
          <p:spPr bwMode="auto">
            <a:xfrm>
              <a:off x="7161084" y="1027733"/>
              <a:ext cx="2037186" cy="168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fontAlgn="auto">
                <a:lnSpc>
                  <a:spcPct val="130000"/>
                </a:lnSpc>
                <a:spcAft>
                  <a:spcPts val="0"/>
                </a:spcAft>
              </a:pPr>
              <a:r>
                <a:rPr lang="zh-CN" altLang="en-US" sz="1400" dirty="0">
                  <a:latin typeface="Arial" panose="020B0604020202020204"/>
                  <a:ea typeface="微软雅黑" panose="020B0503020204020204" pitchFamily="34" charset="-122"/>
                </a:rPr>
                <a:t>定义安全内存区、锁定内存页；使用</a:t>
              </a:r>
              <a:r>
                <a:rPr lang="zh-CN" altLang="en-US" sz="1400" dirty="0">
                  <a:solidFill>
                    <a:schemeClr val="accent4">
                      <a:lumMod val="60000"/>
                      <a:lumOff val="40000"/>
                    </a:schemeClr>
                  </a:solidFill>
                  <a:latin typeface="Arial" panose="020B0604020202020204"/>
                  <a:ea typeface="微软雅黑" panose="020B0503020204020204" pitchFamily="34" charset="-122"/>
                </a:rPr>
                <a:t>高级语言提供</a:t>
              </a:r>
              <a:r>
                <a:rPr lang="zh-CN" altLang="en-US" sz="1400" dirty="0">
                  <a:latin typeface="Arial" panose="020B0604020202020204"/>
                  <a:ea typeface="微软雅黑" panose="020B0503020204020204" pitchFamily="34" charset="-122"/>
                </a:rPr>
                <a:t>的内存安全特性保证软件免受缓存区溢出和悬垂指针等内存安全漏洞影响</a:t>
              </a:r>
              <a:endParaRPr lang="en-US" altLang="zh-CN" sz="1400" dirty="0">
                <a:latin typeface="Arial" panose="020B0604020202020204"/>
                <a:ea typeface="微软雅黑" panose="020B0503020204020204" pitchFamily="34" charset="-122"/>
              </a:endParaRPr>
            </a:p>
          </p:txBody>
        </p:sp>
        <p:sp>
          <p:nvSpPr>
            <p:cNvPr id="23" name="ïṩḷîdê">
              <a:extLst>
                <a:ext uri="{FF2B5EF4-FFF2-40B4-BE49-F238E27FC236}">
                  <a16:creationId xmlns:a16="http://schemas.microsoft.com/office/drawing/2014/main" id="{1E89EED9-1BA3-49E6-9B00-EA0AC754B626}"/>
                </a:ext>
              </a:extLst>
            </p:cNvPr>
            <p:cNvSpPr txBox="1"/>
            <p:nvPr/>
          </p:nvSpPr>
          <p:spPr bwMode="auto">
            <a:xfrm>
              <a:off x="7288830" y="2796653"/>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auto">
                <a:spcAft>
                  <a:spcPts val="0"/>
                </a:spcAft>
              </a:pPr>
              <a:r>
                <a:rPr lang="zh-CN" altLang="en-US" sz="2000" b="1" spc="100" dirty="0">
                  <a:solidFill>
                    <a:schemeClr val="accent4"/>
                  </a:solidFill>
                  <a:latin typeface="Arial" panose="020B0604020202020204"/>
                  <a:ea typeface="微软雅黑" panose="020B0503020204020204" pitchFamily="34" charset="-122"/>
                </a:rPr>
                <a:t>密钥使用保护</a:t>
              </a:r>
              <a:endParaRPr lang="en-US" altLang="zh-CN" sz="2000" b="1" spc="100" dirty="0">
                <a:solidFill>
                  <a:schemeClr val="accent4"/>
                </a:solidFill>
                <a:latin typeface="Arial" panose="020B0604020202020204"/>
                <a:ea typeface="微软雅黑" panose="020B0503020204020204" pitchFamily="34" charset="-122"/>
              </a:endParaRPr>
            </a:p>
          </p:txBody>
        </p:sp>
      </p:grpSp>
      <p:grpSp>
        <p:nvGrpSpPr>
          <p:cNvPr id="24" name="组合 23">
            <a:extLst>
              <a:ext uri="{FF2B5EF4-FFF2-40B4-BE49-F238E27FC236}">
                <a16:creationId xmlns:a16="http://schemas.microsoft.com/office/drawing/2014/main" id="{33B12F8F-C902-49AE-A17C-C9A5CDDFFB67}"/>
              </a:ext>
            </a:extLst>
          </p:cNvPr>
          <p:cNvGrpSpPr/>
          <p:nvPr/>
        </p:nvGrpSpPr>
        <p:grpSpPr>
          <a:xfrm>
            <a:off x="3015469" y="959867"/>
            <a:ext cx="2037186" cy="2246726"/>
            <a:chOff x="3015469" y="773547"/>
            <a:chExt cx="2037186" cy="2404017"/>
          </a:xfrm>
        </p:grpSpPr>
        <p:sp>
          <p:nvSpPr>
            <p:cNvPr id="25" name="îŝḻîdé">
              <a:extLst>
                <a:ext uri="{FF2B5EF4-FFF2-40B4-BE49-F238E27FC236}">
                  <a16:creationId xmlns:a16="http://schemas.microsoft.com/office/drawing/2014/main" id="{110B87C3-5085-490C-BF4A-57A9423AFFB8}"/>
                </a:ext>
              </a:extLst>
            </p:cNvPr>
            <p:cNvSpPr/>
            <p:nvPr/>
          </p:nvSpPr>
          <p:spPr bwMode="auto">
            <a:xfrm>
              <a:off x="3015469" y="773547"/>
              <a:ext cx="2037186" cy="1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fontAlgn="auto">
                <a:lnSpc>
                  <a:spcPct val="150000"/>
                </a:lnSpc>
                <a:spcAft>
                  <a:spcPts val="0"/>
                </a:spcAft>
              </a:pPr>
              <a:r>
                <a:rPr lang="zh-CN" altLang="en-US" sz="1600" dirty="0">
                  <a:latin typeface="+mn-ea"/>
                  <a:ea typeface="+mn-ea"/>
                </a:rPr>
                <a:t>基于口令的密钥加密存储中，口令通常复杂度有限、容易被猜解，密钥文件的存储安全还需要进一步依靠系统的</a:t>
              </a:r>
              <a:r>
                <a:rPr lang="zh-CN" altLang="en-US" sz="1600" dirty="0">
                  <a:solidFill>
                    <a:schemeClr val="accent4">
                      <a:lumMod val="60000"/>
                      <a:lumOff val="40000"/>
                    </a:schemeClr>
                  </a:solidFill>
                  <a:latin typeface="+mn-ea"/>
                  <a:ea typeface="+mn-ea"/>
                </a:rPr>
                <a:t>访问控制机制来保障</a:t>
              </a:r>
              <a:endParaRPr lang="en-US" altLang="zh-CN" sz="1600" dirty="0">
                <a:solidFill>
                  <a:schemeClr val="accent4">
                    <a:lumMod val="60000"/>
                    <a:lumOff val="40000"/>
                  </a:schemeClr>
                </a:solidFill>
                <a:latin typeface="+mn-ea"/>
                <a:ea typeface="+mn-ea"/>
              </a:endParaRPr>
            </a:p>
          </p:txBody>
        </p:sp>
        <p:sp>
          <p:nvSpPr>
            <p:cNvPr id="26" name="ïṩḷîdê">
              <a:extLst>
                <a:ext uri="{FF2B5EF4-FFF2-40B4-BE49-F238E27FC236}">
                  <a16:creationId xmlns:a16="http://schemas.microsoft.com/office/drawing/2014/main" id="{BBD6314D-BFAA-4EF7-B879-2524C7B3B6CA}"/>
                </a:ext>
              </a:extLst>
            </p:cNvPr>
            <p:cNvSpPr txBox="1"/>
            <p:nvPr/>
          </p:nvSpPr>
          <p:spPr bwMode="auto">
            <a:xfrm>
              <a:off x="3156174" y="2796653"/>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auto">
                <a:spcAft>
                  <a:spcPts val="0"/>
                </a:spcAft>
              </a:pPr>
              <a:r>
                <a:rPr lang="zh-CN" altLang="en-US" sz="2000" b="1" spc="100" dirty="0">
                  <a:solidFill>
                    <a:schemeClr val="accent4"/>
                  </a:solidFill>
                  <a:latin typeface="Arial" panose="020B0604020202020204"/>
                  <a:ea typeface="微软雅黑" panose="020B0503020204020204" pitchFamily="34" charset="-122"/>
                </a:rPr>
                <a:t>密钥存储保护</a:t>
              </a:r>
              <a:endParaRPr lang="en-US" altLang="zh-CN" sz="2000" b="1" spc="100" dirty="0">
                <a:solidFill>
                  <a:schemeClr val="accent4"/>
                </a:solidFill>
                <a:latin typeface="Arial" panose="020B0604020202020204"/>
                <a:ea typeface="微软雅黑" panose="020B0503020204020204" pitchFamily="34" charset="-122"/>
              </a:endParaRPr>
            </a:p>
          </p:txBody>
        </p:sp>
      </p:grpSp>
      <p:sp>
        <p:nvSpPr>
          <p:cNvPr id="27" name="等腰三角形 26">
            <a:extLst>
              <a:ext uri="{FF2B5EF4-FFF2-40B4-BE49-F238E27FC236}">
                <a16:creationId xmlns:a16="http://schemas.microsoft.com/office/drawing/2014/main" id="{F908E3A7-BB27-4B49-9175-B5223ADBEB4E}"/>
              </a:ext>
            </a:extLst>
          </p:cNvPr>
          <p:cNvSpPr/>
          <p:nvPr/>
        </p:nvSpPr>
        <p:spPr>
          <a:xfrm>
            <a:off x="1857722" y="3462518"/>
            <a:ext cx="252545" cy="217711"/>
          </a:xfrm>
          <a:prstGeom prst="triangl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8" name="等腰三角形 27">
            <a:extLst>
              <a:ext uri="{FF2B5EF4-FFF2-40B4-BE49-F238E27FC236}">
                <a16:creationId xmlns:a16="http://schemas.microsoft.com/office/drawing/2014/main" id="{0A5C141B-7B5F-43D5-BD19-C492CCACFCCC}"/>
              </a:ext>
            </a:extLst>
          </p:cNvPr>
          <p:cNvSpPr/>
          <p:nvPr/>
        </p:nvSpPr>
        <p:spPr>
          <a:xfrm>
            <a:off x="5969727" y="3462518"/>
            <a:ext cx="252545" cy="217711"/>
          </a:xfrm>
          <a:prstGeom prst="triangl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等腰三角形 28">
            <a:extLst>
              <a:ext uri="{FF2B5EF4-FFF2-40B4-BE49-F238E27FC236}">
                <a16:creationId xmlns:a16="http://schemas.microsoft.com/office/drawing/2014/main" id="{B8B96658-894E-4306-BADB-13240743AB4D}"/>
              </a:ext>
            </a:extLst>
          </p:cNvPr>
          <p:cNvSpPr/>
          <p:nvPr/>
        </p:nvSpPr>
        <p:spPr>
          <a:xfrm>
            <a:off x="10104154" y="3462518"/>
            <a:ext cx="252545" cy="217711"/>
          </a:xfrm>
          <a:prstGeom prst="triangl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0" name="等腰三角形 29">
            <a:extLst>
              <a:ext uri="{FF2B5EF4-FFF2-40B4-BE49-F238E27FC236}">
                <a16:creationId xmlns:a16="http://schemas.microsoft.com/office/drawing/2014/main" id="{6BF803DC-B6EC-4B2D-8807-6030856BD0D7}"/>
              </a:ext>
            </a:extLst>
          </p:cNvPr>
          <p:cNvSpPr/>
          <p:nvPr/>
        </p:nvSpPr>
        <p:spPr>
          <a:xfrm flipV="1">
            <a:off x="8039841" y="3462518"/>
            <a:ext cx="252545" cy="217711"/>
          </a:xfrm>
          <a:prstGeom prst="triangl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1" name="等腰三角形 30">
            <a:extLst>
              <a:ext uri="{FF2B5EF4-FFF2-40B4-BE49-F238E27FC236}">
                <a16:creationId xmlns:a16="http://schemas.microsoft.com/office/drawing/2014/main" id="{C116D006-1D4D-4449-9E21-38DE0F3E7873}"/>
              </a:ext>
            </a:extLst>
          </p:cNvPr>
          <p:cNvSpPr/>
          <p:nvPr/>
        </p:nvSpPr>
        <p:spPr>
          <a:xfrm flipV="1">
            <a:off x="3902346" y="3462518"/>
            <a:ext cx="252545" cy="217711"/>
          </a:xfrm>
          <a:prstGeom prst="triangl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207240329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508609" y="1382462"/>
            <a:ext cx="4329924" cy="1098506"/>
            <a:chOff x="5337036" y="1031947"/>
            <a:chExt cx="4329924"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3282950" cy="797491"/>
              <a:chOff x="6384011" y="1247332"/>
              <a:chExt cx="3282950" cy="790542"/>
            </a:xfrm>
          </p:grpSpPr>
          <p:sp>
            <p:nvSpPr>
              <p:cNvPr id="48" name="文本框 47"/>
              <p:cNvSpPr txBox="1"/>
              <p:nvPr/>
            </p:nvSpPr>
            <p:spPr>
              <a:xfrm>
                <a:off x="6384011" y="1247332"/>
                <a:ext cx="3282950"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操作系统内存管理</a:t>
                </a:r>
              </a:p>
            </p:txBody>
          </p:sp>
          <p:sp>
            <p:nvSpPr>
              <p:cNvPr id="49" name="文本框 48"/>
              <p:cNvSpPr txBox="1"/>
              <p:nvPr/>
            </p:nvSpPr>
            <p:spPr>
              <a:xfrm>
                <a:off x="6384142" y="1773078"/>
                <a:ext cx="2604880"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OS Memory Management</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5508609" y="2392628"/>
            <a:ext cx="6171906" cy="1098506"/>
            <a:chOff x="5337036" y="1031947"/>
            <a:chExt cx="6171906"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5124932" cy="797491"/>
              <a:chOff x="6384011" y="1247332"/>
              <a:chExt cx="5124932" cy="790542"/>
            </a:xfrm>
          </p:grpSpPr>
          <p:sp>
            <p:nvSpPr>
              <p:cNvPr id="58" name="文本框 57"/>
              <p:cNvSpPr txBox="1"/>
              <p:nvPr/>
            </p:nvSpPr>
            <p:spPr>
              <a:xfrm>
                <a:off x="6384011" y="1247332"/>
                <a:ext cx="3693319"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用户态密码软件实现</a:t>
                </a:r>
              </a:p>
            </p:txBody>
          </p:sp>
          <p:sp>
            <p:nvSpPr>
              <p:cNvPr id="59" name="文本框 58"/>
              <p:cNvSpPr txBox="1"/>
              <p:nvPr/>
            </p:nvSpPr>
            <p:spPr>
              <a:xfrm>
                <a:off x="6384142" y="1773078"/>
                <a:ext cx="5124801"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User Mode Cryptographic Software Implementation</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5508609" y="3402794"/>
            <a:ext cx="6462049" cy="1098506"/>
            <a:chOff x="5337036" y="1031947"/>
            <a:chExt cx="6462049"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5415075" cy="797491"/>
              <a:chOff x="6384011" y="1247332"/>
              <a:chExt cx="5415075" cy="790542"/>
            </a:xfrm>
          </p:grpSpPr>
          <p:sp>
            <p:nvSpPr>
              <p:cNvPr id="63" name="文本框 62"/>
              <p:cNvSpPr txBox="1"/>
              <p:nvPr/>
            </p:nvSpPr>
            <p:spPr>
              <a:xfrm>
                <a:off x="6384011" y="1247332"/>
                <a:ext cx="3693319"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内核态密码软件实现</a:t>
                </a:r>
              </a:p>
            </p:txBody>
          </p:sp>
          <p:sp>
            <p:nvSpPr>
              <p:cNvPr id="64" name="文本框 63"/>
              <p:cNvSpPr txBox="1"/>
              <p:nvPr/>
            </p:nvSpPr>
            <p:spPr>
              <a:xfrm>
                <a:off x="6384142" y="1773078"/>
                <a:ext cx="5414944"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Kernel Mode Cryptographic Software Implementation </a:t>
                </a:r>
                <a:endParaRPr lang="zh-CN" altLang="en-US" sz="1600" dirty="0">
                  <a:solidFill>
                    <a:schemeClr val="bg2">
                      <a:lumMod val="75000"/>
                    </a:schemeClr>
                  </a:solidFill>
                  <a:cs typeface="+mn-ea"/>
                  <a:sym typeface="+mn-lt"/>
                </a:endParaRPr>
              </a:p>
            </p:txBody>
          </p:sp>
        </p:grpSp>
      </p:grpSp>
      <p:grpSp>
        <p:nvGrpSpPr>
          <p:cNvPr id="2" name="组合 1">
            <a:extLst>
              <a:ext uri="{FF2B5EF4-FFF2-40B4-BE49-F238E27FC236}">
                <a16:creationId xmlns:a16="http://schemas.microsoft.com/office/drawing/2014/main" id="{7B469BCE-F5E5-44F9-9E61-1616BB27822E}"/>
              </a:ext>
            </a:extLst>
          </p:cNvPr>
          <p:cNvGrpSpPr/>
          <p:nvPr/>
        </p:nvGrpSpPr>
        <p:grpSpPr>
          <a:xfrm>
            <a:off x="5455446" y="4421359"/>
            <a:ext cx="3622875" cy="1098506"/>
            <a:chOff x="5337036" y="1031947"/>
            <a:chExt cx="3622875" cy="1098506"/>
          </a:xfrm>
        </p:grpSpPr>
        <p:sp>
          <p:nvSpPr>
            <p:cNvPr id="3" name="文本框 2">
              <a:extLst>
                <a:ext uri="{FF2B5EF4-FFF2-40B4-BE49-F238E27FC236}">
                  <a16:creationId xmlns:a16="http://schemas.microsoft.com/office/drawing/2014/main" id="{F4FB78D5-DB16-280E-CC68-4590B27785DF}"/>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4" name="组合 3">
              <a:extLst>
                <a:ext uri="{FF2B5EF4-FFF2-40B4-BE49-F238E27FC236}">
                  <a16:creationId xmlns:a16="http://schemas.microsoft.com/office/drawing/2014/main" id="{449A290C-C53A-6200-8729-10BDF2683716}"/>
                </a:ext>
              </a:extLst>
            </p:cNvPr>
            <p:cNvGrpSpPr/>
            <p:nvPr/>
          </p:nvGrpSpPr>
          <p:grpSpPr>
            <a:xfrm>
              <a:off x="6384010" y="1248904"/>
              <a:ext cx="2575901" cy="798646"/>
              <a:chOff x="6384011" y="1247332"/>
              <a:chExt cx="2575901" cy="791687"/>
            </a:xfrm>
          </p:grpSpPr>
          <p:sp>
            <p:nvSpPr>
              <p:cNvPr id="5" name="文本框 4">
                <a:extLst>
                  <a:ext uri="{FF2B5EF4-FFF2-40B4-BE49-F238E27FC236}">
                    <a16:creationId xmlns:a16="http://schemas.microsoft.com/office/drawing/2014/main" id="{279CC889-2F0A-EE72-0C9D-7B4FB18898D3}"/>
                  </a:ext>
                </a:extLst>
              </p:cNvPr>
              <p:cNvSpPr txBox="1"/>
              <p:nvPr/>
            </p:nvSpPr>
            <p:spPr>
              <a:xfrm>
                <a:off x="6384011" y="1247332"/>
                <a:ext cx="2051844"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总结与作业</a:t>
                </a:r>
              </a:p>
            </p:txBody>
          </p:sp>
          <p:sp>
            <p:nvSpPr>
              <p:cNvPr id="6" name="文本框 5">
                <a:extLst>
                  <a:ext uri="{FF2B5EF4-FFF2-40B4-BE49-F238E27FC236}">
                    <a16:creationId xmlns:a16="http://schemas.microsoft.com/office/drawing/2014/main" id="{DED562F7-6481-C435-E4C0-6261FDEB2FF8}"/>
                  </a:ext>
                </a:extLst>
              </p:cNvPr>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Summary and Homework</a:t>
                </a:r>
                <a:endParaRPr lang="zh-CN" altLang="en-US" sz="1600" dirty="0">
                  <a:solidFill>
                    <a:schemeClr val="bg2">
                      <a:lumMod val="75000"/>
                    </a:schemeClr>
                  </a:solidFill>
                  <a:cs typeface="+mn-ea"/>
                  <a:sym typeface="+mn-lt"/>
                </a:endParaRPr>
              </a:p>
            </p:txBody>
          </p:sp>
        </p:grpSp>
      </p:grpSp>
    </p:spTree>
    <p:extLst>
      <p:ext uri="{BB962C8B-B14F-4D97-AF65-F5344CB8AC3E}">
        <p14:creationId xmlns:p14="http://schemas.microsoft.com/office/powerpoint/2010/main" val="385174671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012064" y="1151145"/>
            <a:ext cx="5224346" cy="4954232"/>
            <a:chOff x="6405912" y="1354493"/>
            <a:chExt cx="5224346" cy="4954232"/>
          </a:xfrm>
        </p:grpSpPr>
        <p:grpSp>
          <p:nvGrpSpPr>
            <p:cNvPr id="26" name="组合 25"/>
            <p:cNvGrpSpPr/>
            <p:nvPr/>
          </p:nvGrpSpPr>
          <p:grpSpPr>
            <a:xfrm>
              <a:off x="8398149" y="6153823"/>
              <a:ext cx="789631" cy="154902"/>
              <a:chOff x="7957225" y="6063574"/>
              <a:chExt cx="1190110"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884510" y="4405176"/>
              <a:ext cx="4240051"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Kernel Mode Cryptographic Software Implementation </a:t>
              </a:r>
              <a:endParaRPr lang="zh-CN" altLang="en-US" sz="2800" dirty="0">
                <a:solidFill>
                  <a:schemeClr val="bg2">
                    <a:lumMod val="75000"/>
                  </a:schemeClr>
                </a:solidFill>
                <a:cs typeface="+mn-ea"/>
                <a:sym typeface="+mn-lt"/>
              </a:endParaRPr>
            </a:p>
          </p:txBody>
        </p:sp>
        <p:sp>
          <p:nvSpPr>
            <p:cNvPr id="28" name="文本占位符 12"/>
            <p:cNvSpPr txBox="1"/>
            <p:nvPr/>
          </p:nvSpPr>
          <p:spPr>
            <a:xfrm>
              <a:off x="6405912" y="3031304"/>
              <a:ext cx="5224346"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内核态密码软件实现</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72781E4-33ED-483F-9151-63182CD610CA}"/>
              </a:ext>
            </a:extLst>
          </p:cNvPr>
          <p:cNvSpPr txBox="1"/>
          <p:nvPr/>
        </p:nvSpPr>
        <p:spPr>
          <a:xfrm>
            <a:off x="459582" y="920896"/>
            <a:ext cx="11294054" cy="3791294"/>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rPr>
              <a:t>Windows CNG</a:t>
            </a:r>
            <a:r>
              <a:rPr lang="zh-CN" altLang="en-US" sz="2200" dirty="0">
                <a:latin typeface="+mn-ea"/>
                <a:ea typeface="+mn-ea"/>
              </a:rPr>
              <a:t>（</a:t>
            </a:r>
            <a:r>
              <a:rPr lang="en-US" altLang="zh-CN" sz="2200" dirty="0">
                <a:latin typeface="+mn-ea"/>
                <a:ea typeface="+mn-ea"/>
              </a:rPr>
              <a:t>Cryptographic Application Interface</a:t>
            </a:r>
            <a:r>
              <a:rPr lang="zh-CN" altLang="en-US" sz="2200" dirty="0">
                <a:latin typeface="+mn-ea"/>
                <a:ea typeface="+mn-ea"/>
              </a:rPr>
              <a:t>：</a:t>
            </a:r>
            <a:r>
              <a:rPr lang="en-US" altLang="zh-CN" sz="2200" dirty="0">
                <a:latin typeface="+mn-ea"/>
                <a:ea typeface="+mn-ea"/>
              </a:rPr>
              <a:t>Next Generation</a:t>
            </a:r>
            <a:r>
              <a:rPr lang="zh-CN" altLang="en-US" sz="2200" dirty="0">
                <a:latin typeface="+mn-ea"/>
                <a:ea typeface="+mn-ea"/>
              </a:rPr>
              <a:t>）</a:t>
            </a:r>
            <a:endParaRPr lang="en-US" altLang="zh-CN" sz="2200" dirty="0">
              <a:latin typeface="+mn-ea"/>
              <a:ea typeface="+mn-ea"/>
            </a:endParaRPr>
          </a:p>
          <a:p>
            <a:pPr marL="800100" lvl="1" indent="-342900" algn="just" eaLnBrk="1">
              <a:lnSpc>
                <a:spcPct val="130000"/>
              </a:lnSpc>
              <a:spcBef>
                <a:spcPts val="600"/>
              </a:spcBef>
              <a:spcAft>
                <a:spcPts val="600"/>
              </a:spcAft>
              <a:buClr>
                <a:schemeClr val="tx2"/>
              </a:buClr>
              <a:buFont typeface="Arial" panose="020B0604020202020204" pitchFamily="34" charset="0"/>
              <a:buChar char="•"/>
            </a:pPr>
            <a:r>
              <a:rPr lang="zh-CN" altLang="en-US" b="0" i="0" dirty="0">
                <a:solidFill>
                  <a:srgbClr val="202122"/>
                </a:solidFill>
                <a:effectLst/>
                <a:latin typeface="Arial" panose="020B0604020202020204" pitchFamily="34" charset="0"/>
              </a:rPr>
              <a:t>定义了一个抽象层，底层通过一系列运行在用户态和内核态的</a:t>
            </a:r>
            <a:r>
              <a:rPr lang="zh-CN" altLang="en-US" b="0" i="0" dirty="0">
                <a:solidFill>
                  <a:schemeClr val="accent4">
                    <a:lumMod val="60000"/>
                    <a:lumOff val="40000"/>
                  </a:schemeClr>
                </a:solidFill>
                <a:effectLst/>
                <a:latin typeface="Arial" panose="020B0604020202020204" pitchFamily="34" charset="0"/>
              </a:rPr>
              <a:t>库文件</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动态链接库或者驱动链接库）</a:t>
            </a:r>
            <a:r>
              <a:rPr lang="zh-CN" altLang="en-US" b="0" i="0" dirty="0">
                <a:solidFill>
                  <a:schemeClr val="accent4">
                    <a:lumMod val="60000"/>
                    <a:lumOff val="40000"/>
                  </a:schemeClr>
                </a:solidFill>
                <a:effectLst/>
                <a:latin typeface="Arial" panose="020B0604020202020204" pitchFamily="34" charset="0"/>
              </a:rPr>
              <a:t>提供密码服务</a:t>
            </a:r>
            <a:r>
              <a:rPr lang="zh-CN" altLang="en-US" b="0" i="0" dirty="0">
                <a:solidFill>
                  <a:srgbClr val="202122"/>
                </a:solidFill>
                <a:effectLst/>
                <a:latin typeface="Arial" panose="020B0604020202020204" pitchFamily="34" charset="0"/>
              </a:rPr>
              <a:t>的具体实现</a:t>
            </a:r>
            <a:endParaRPr lang="en-US" altLang="zh-CN" b="0" i="0" dirty="0">
              <a:solidFill>
                <a:srgbClr val="202122"/>
              </a:solidFill>
              <a:effectLst/>
              <a:latin typeface="Arial" panose="020B0604020202020204" pitchFamily="34" charset="0"/>
            </a:endParaRPr>
          </a:p>
          <a:p>
            <a:pPr marL="800100" lvl="1" indent="-342900" algn="just" eaLnBrk="1">
              <a:lnSpc>
                <a:spcPct val="130000"/>
              </a:lnSpc>
              <a:spcBef>
                <a:spcPts val="600"/>
              </a:spcBef>
              <a:spcAft>
                <a:spcPts val="600"/>
              </a:spcAft>
              <a:buClr>
                <a:schemeClr val="tx2"/>
              </a:buClr>
              <a:buFont typeface="Arial" panose="020B0604020202020204" pitchFamily="34" charset="0"/>
              <a:buChar char="•"/>
            </a:pPr>
            <a:r>
              <a:rPr lang="zh-CN" altLang="en-US" b="0" i="0" dirty="0">
                <a:solidFill>
                  <a:srgbClr val="202122"/>
                </a:solidFill>
                <a:effectLst/>
                <a:latin typeface="Arial" panose="020B0604020202020204" pitchFamily="34" charset="0"/>
              </a:rPr>
              <a:t>应用程序使用密码服务的过桯中，</a:t>
            </a:r>
            <a:r>
              <a:rPr lang="en-US" altLang="zh-CN" b="0" i="0" dirty="0">
                <a:solidFill>
                  <a:srgbClr val="202122"/>
                </a:solidFill>
                <a:effectLst/>
                <a:latin typeface="Arial" panose="020B0604020202020204" pitchFamily="34" charset="0"/>
              </a:rPr>
              <a:t>Windows</a:t>
            </a:r>
            <a:r>
              <a:rPr lang="zh-CN" altLang="en-US" b="0" i="0" dirty="0">
                <a:solidFill>
                  <a:srgbClr val="202122"/>
                </a:solidFill>
                <a:effectLst/>
                <a:latin typeface="Arial" panose="020B0604020202020204" pitchFamily="34" charset="0"/>
              </a:rPr>
              <a:t>密码服务框架起着</a:t>
            </a:r>
            <a:r>
              <a:rPr lang="zh-CN" altLang="en-US" b="0" i="0" dirty="0">
                <a:solidFill>
                  <a:schemeClr val="accent4">
                    <a:lumMod val="60000"/>
                    <a:lumOff val="40000"/>
                  </a:schemeClr>
                </a:solidFill>
                <a:effectLst/>
                <a:latin typeface="Arial" panose="020B0604020202020204" pitchFamily="34" charset="0"/>
              </a:rPr>
              <a:t>中间件</a:t>
            </a:r>
            <a:r>
              <a:rPr lang="zh-CN" altLang="en-US" b="0" i="0" dirty="0">
                <a:solidFill>
                  <a:srgbClr val="202122"/>
                </a:solidFill>
                <a:effectLst/>
                <a:latin typeface="Arial" panose="020B0604020202020204" pitchFamily="34" charset="0"/>
              </a:rPr>
              <a:t>的作用，将</a:t>
            </a:r>
            <a:r>
              <a:rPr lang="zh-CN" altLang="en-US" b="0" i="0" dirty="0">
                <a:solidFill>
                  <a:schemeClr val="accent4">
                    <a:lumMod val="60000"/>
                    <a:lumOff val="40000"/>
                  </a:schemeClr>
                </a:solidFill>
                <a:effectLst/>
                <a:latin typeface="Arial" panose="020B0604020202020204" pitchFamily="34" charset="0"/>
              </a:rPr>
              <a:t>开发人员与密码服务</a:t>
            </a:r>
            <a:r>
              <a:rPr lang="zh-CN" altLang="en-US" b="0" i="0" dirty="0">
                <a:solidFill>
                  <a:srgbClr val="202122"/>
                </a:solidFill>
                <a:effectLst/>
                <a:latin typeface="Arial" panose="020B0604020202020204" pitchFamily="34" charset="0"/>
              </a:rPr>
              <a:t>代码实现</a:t>
            </a:r>
            <a:r>
              <a:rPr lang="zh-CN" altLang="en-US" b="0" i="0" dirty="0">
                <a:solidFill>
                  <a:schemeClr val="accent4">
                    <a:lumMod val="60000"/>
                    <a:lumOff val="40000"/>
                  </a:schemeClr>
                </a:solidFill>
                <a:effectLst/>
                <a:latin typeface="Arial" panose="020B0604020202020204" pitchFamily="34" charset="0"/>
              </a:rPr>
              <a:t>分隔</a:t>
            </a:r>
            <a:r>
              <a:rPr lang="zh-CN" altLang="en-US" b="0" i="0" dirty="0">
                <a:solidFill>
                  <a:srgbClr val="202122"/>
                </a:solidFill>
                <a:effectLst/>
                <a:latin typeface="Arial" panose="020B0604020202020204" pitchFamily="34" charset="0"/>
              </a:rPr>
              <a:t>开</a:t>
            </a:r>
            <a:endParaRPr lang="en-US" altLang="zh-CN" sz="2200" dirty="0">
              <a:latin typeface="+mn-ea"/>
              <a:ea typeface="+mn-ea"/>
            </a:endParaRPr>
          </a:p>
          <a:p>
            <a:pPr marL="342900" marR="0" lvl="0" indent="-342900" algn="just" defTabSz="914400" rtl="0" eaLnBrk="1" fontAlgn="base" latinLnBrk="0" hangingPunct="0">
              <a:lnSpc>
                <a:spcPct val="130000"/>
              </a:lnSpc>
              <a:spcBef>
                <a:spcPts val="600"/>
              </a:spcBef>
              <a:spcAft>
                <a:spcPts val="600"/>
              </a:spcAft>
              <a:buClr>
                <a:srgbClr val="006C39"/>
              </a:buClr>
              <a:buSzTx/>
              <a:buFont typeface="Wingdings" panose="05000000000000000000" pitchFamily="2" charset="2"/>
              <a:buChar char="n"/>
              <a:tabLst/>
              <a:defRPr/>
            </a:pPr>
            <a:r>
              <a:rPr kumimoji="0" lang="zh-CN" altLang="en-US" sz="2200" b="0" i="0" u="none" strike="noStrike" kern="1200" cap="none" spc="0" normalizeH="0" baseline="0" noProof="0" dirty="0">
                <a:ln>
                  <a:noFill/>
                </a:ln>
                <a:solidFill>
                  <a:prstClr val="black"/>
                </a:solidFill>
                <a:effectLst/>
                <a:uLnTx/>
                <a:uFillTx/>
                <a:latin typeface="微软雅黑"/>
                <a:ea typeface="微软雅黑"/>
                <a:cs typeface="+mn-cs"/>
              </a:rPr>
              <a:t>基本框架</a:t>
            </a:r>
            <a:endParaRPr kumimoji="0" lang="en-US" altLang="zh-CN" sz="2200" b="0" i="0" u="none" strike="noStrike" kern="1200" cap="none" spc="0" normalizeH="0" baseline="0" noProof="0" dirty="0">
              <a:ln>
                <a:noFill/>
              </a:ln>
              <a:solidFill>
                <a:prstClr val="black"/>
              </a:solidFill>
              <a:effectLst/>
              <a:uLnTx/>
              <a:uFillTx/>
              <a:latin typeface="微软雅黑"/>
              <a:ea typeface="微软雅黑"/>
              <a:cs typeface="+mn-cs"/>
            </a:endParaRPr>
          </a:p>
          <a:p>
            <a:pPr marL="800100" lvl="1" indent="-342900" algn="just" eaLnBrk="1">
              <a:lnSpc>
                <a:spcPct val="130000"/>
              </a:lnSpc>
              <a:spcBef>
                <a:spcPts val="600"/>
              </a:spcBef>
              <a:spcAft>
                <a:spcPts val="6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将密码计算和密钥存储进行了分离，分别称为</a:t>
            </a:r>
            <a:r>
              <a:rPr lang="zh-CN" altLang="en-US" dirty="0">
                <a:solidFill>
                  <a:schemeClr val="accent4">
                    <a:lumMod val="60000"/>
                    <a:lumOff val="40000"/>
                  </a:schemeClr>
                </a:solidFill>
                <a:latin typeface="Arial" panose="020B0604020202020204" pitchFamily="34" charset="0"/>
              </a:rPr>
              <a:t>密码原语</a:t>
            </a:r>
            <a:r>
              <a:rPr lang="zh-CN" altLang="en-US" dirty="0">
                <a:solidFill>
                  <a:srgbClr val="202122"/>
                </a:solidFill>
                <a:latin typeface="Arial" panose="020B0604020202020204" pitchFamily="34" charset="0"/>
              </a:rPr>
              <a:t> </a:t>
            </a:r>
            <a:r>
              <a:rPr lang="en-US" altLang="zh-CN" dirty="0">
                <a:solidFill>
                  <a:srgbClr val="202122"/>
                </a:solidFill>
                <a:latin typeface="Arial" panose="020B0604020202020204" pitchFamily="34" charset="0"/>
              </a:rPr>
              <a:t>(cryptographic primitive</a:t>
            </a:r>
            <a:r>
              <a:rPr lang="zh-CN" altLang="en-US" dirty="0">
                <a:solidFill>
                  <a:srgbClr val="202122"/>
                </a:solidFill>
                <a:latin typeface="Arial" panose="020B0604020202020204" pitchFamily="34" charset="0"/>
              </a:rPr>
              <a:t>）和</a:t>
            </a:r>
            <a:r>
              <a:rPr lang="zh-CN" altLang="en-US" dirty="0">
                <a:solidFill>
                  <a:schemeClr val="accent4">
                    <a:lumMod val="60000"/>
                    <a:lumOff val="40000"/>
                  </a:schemeClr>
                </a:solidFill>
                <a:latin typeface="Arial" panose="020B0604020202020204" pitchFamily="34" charset="0"/>
              </a:rPr>
              <a:t>密钥存储</a:t>
            </a:r>
            <a:r>
              <a:rPr lang="en-US" altLang="zh-CN" dirty="0">
                <a:solidFill>
                  <a:srgbClr val="202122"/>
                </a:solidFill>
                <a:latin typeface="Arial" panose="020B0604020202020204" pitchFamily="34" charset="0"/>
              </a:rPr>
              <a:t>(key storage)</a:t>
            </a:r>
          </a:p>
        </p:txBody>
      </p:sp>
      <p:sp>
        <p:nvSpPr>
          <p:cNvPr id="2" name="标题 1">
            <a:extLst>
              <a:ext uri="{FF2B5EF4-FFF2-40B4-BE49-F238E27FC236}">
                <a16:creationId xmlns:a16="http://schemas.microsoft.com/office/drawing/2014/main" id="{42F8DA78-FDD8-4245-A613-C7CE681BB45F}"/>
              </a:ext>
            </a:extLst>
          </p:cNvPr>
          <p:cNvSpPr>
            <a:spLocks noGrp="1"/>
          </p:cNvSpPr>
          <p:nvPr>
            <p:ph type="title"/>
          </p:nvPr>
        </p:nvSpPr>
        <p:spPr/>
        <p:txBody>
          <a:bodyPr/>
          <a:lstStyle/>
          <a:p>
            <a:r>
              <a:rPr lang="en-US" altLang="zh-CN" dirty="0"/>
              <a:t>Windows </a:t>
            </a:r>
            <a:r>
              <a:rPr lang="zh-CN" altLang="en-US" dirty="0"/>
              <a:t>内核态密码软件实现</a:t>
            </a:r>
          </a:p>
        </p:txBody>
      </p:sp>
      <p:grpSp>
        <p:nvGrpSpPr>
          <p:cNvPr id="9" name="组合 8">
            <a:extLst>
              <a:ext uri="{FF2B5EF4-FFF2-40B4-BE49-F238E27FC236}">
                <a16:creationId xmlns:a16="http://schemas.microsoft.com/office/drawing/2014/main" id="{D3648D28-634B-43E4-9D13-0C4BB0724CF7}"/>
              </a:ext>
            </a:extLst>
          </p:cNvPr>
          <p:cNvGrpSpPr/>
          <p:nvPr/>
        </p:nvGrpSpPr>
        <p:grpSpPr>
          <a:xfrm>
            <a:off x="6347505" y="4701292"/>
            <a:ext cx="5040000" cy="1824364"/>
            <a:chOff x="6347505" y="4701292"/>
            <a:chExt cx="5040000" cy="1824364"/>
          </a:xfrm>
        </p:grpSpPr>
        <p:sp>
          <p:nvSpPr>
            <p:cNvPr id="32" name="îśḷídè">
              <a:extLst>
                <a:ext uri="{FF2B5EF4-FFF2-40B4-BE49-F238E27FC236}">
                  <a16:creationId xmlns:a16="http://schemas.microsoft.com/office/drawing/2014/main" id="{500EA04F-0255-4CA6-A904-E62AAFD99930}"/>
                </a:ext>
              </a:extLst>
            </p:cNvPr>
            <p:cNvSpPr txBox="1"/>
            <p:nvPr/>
          </p:nvSpPr>
          <p:spPr>
            <a:xfrm>
              <a:off x="6347505" y="5261453"/>
              <a:ext cx="5040000" cy="126420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使用</a:t>
              </a:r>
              <a:r>
                <a:rPr lang="zh-CN" altLang="en-US" spc="100" dirty="0">
                  <a:solidFill>
                    <a:schemeClr val="accent4">
                      <a:lumMod val="60000"/>
                      <a:lumOff val="40000"/>
                    </a:schemeClr>
                  </a:solidFill>
                </a:rPr>
                <a:t>长期密钥</a:t>
              </a:r>
              <a:r>
                <a:rPr lang="zh-CN" altLang="en-US" spc="100" dirty="0">
                  <a:solidFill>
                    <a:schemeClr val="tx1">
                      <a:lumMod val="65000"/>
                      <a:lumOff val="35000"/>
                    </a:schemeClr>
                  </a:solidFill>
                </a:rPr>
                <a:t>进行密码计算</a:t>
              </a:r>
              <a:endParaRPr lang="en-US" altLang="zh-CN" spc="100" dirty="0">
                <a:solidFill>
                  <a:schemeClr val="tx1">
                    <a:lumMod val="65000"/>
                    <a:lumOff val="35000"/>
                  </a:schemeClr>
                </a:solidFill>
              </a:endParaRPr>
            </a:p>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同时提供</a:t>
              </a:r>
              <a:r>
                <a:rPr lang="zh-CN" altLang="en-US" spc="100" dirty="0">
                  <a:solidFill>
                    <a:schemeClr val="accent4">
                      <a:lumMod val="60000"/>
                      <a:lumOff val="40000"/>
                    </a:schemeClr>
                  </a:solidFill>
                </a:rPr>
                <a:t>密钥存储</a:t>
              </a:r>
              <a:r>
                <a:rPr lang="zh-CN" altLang="en-US" spc="100" dirty="0">
                  <a:solidFill>
                    <a:schemeClr val="tx1">
                      <a:lumMod val="65000"/>
                      <a:lumOff val="35000"/>
                    </a:schemeClr>
                  </a:solidFill>
                </a:rPr>
                <a:t>功能和</a:t>
              </a:r>
              <a:r>
                <a:rPr lang="zh-CN" altLang="en-US" spc="100" dirty="0">
                  <a:solidFill>
                    <a:schemeClr val="accent4">
                      <a:lumMod val="60000"/>
                      <a:lumOff val="40000"/>
                    </a:schemeClr>
                  </a:solidFill>
                </a:rPr>
                <a:t>密码计算</a:t>
              </a:r>
              <a:r>
                <a:rPr lang="zh-CN" altLang="en-US" spc="100" dirty="0">
                  <a:solidFill>
                    <a:schemeClr val="tx1">
                      <a:lumMod val="65000"/>
                      <a:lumOff val="35000"/>
                    </a:schemeClr>
                  </a:solidFill>
                </a:rPr>
                <a:t>功能</a:t>
              </a:r>
            </a:p>
          </p:txBody>
        </p:sp>
        <p:sp>
          <p:nvSpPr>
            <p:cNvPr id="33" name="íšļîďé">
              <a:hlinkClick r:id="rId3" action="ppaction://hlinksldjump"/>
              <a:extLst>
                <a:ext uri="{FF2B5EF4-FFF2-40B4-BE49-F238E27FC236}">
                  <a16:creationId xmlns:a16="http://schemas.microsoft.com/office/drawing/2014/main" id="{E9C9FAFC-BA69-4983-828C-4B538DE671B7}"/>
                </a:ext>
              </a:extLst>
            </p:cNvPr>
            <p:cNvSpPr/>
            <p:nvPr/>
          </p:nvSpPr>
          <p:spPr>
            <a:xfrm>
              <a:off x="6953853" y="4761579"/>
              <a:ext cx="3002633" cy="446763"/>
            </a:xfrm>
            <a:prstGeom prst="rect">
              <a:avLst/>
            </a:prstGeom>
          </p:spPr>
          <p:txBody>
            <a:bodyPr wrap="square" anchor="ctr" anchorCtr="0">
              <a:normAutofit/>
            </a:bodyPr>
            <a:lstStyle/>
            <a:p>
              <a:pPr lvl="0"/>
              <a:r>
                <a:rPr lang="zh-CN" altLang="en-US" sz="2000" b="1" spc="100" dirty="0">
                  <a:solidFill>
                    <a:schemeClr val="accent4"/>
                  </a:solidFill>
                </a:rPr>
                <a:t>密钥存储</a:t>
              </a:r>
            </a:p>
          </p:txBody>
        </p:sp>
        <p:sp>
          <p:nvSpPr>
            <p:cNvPr id="34" name="íś1îdè">
              <a:extLst>
                <a:ext uri="{FF2B5EF4-FFF2-40B4-BE49-F238E27FC236}">
                  <a16:creationId xmlns:a16="http://schemas.microsoft.com/office/drawing/2014/main" id="{93244DE5-ECA1-4CB7-AB17-E0A26BD0C54B}"/>
                </a:ext>
              </a:extLst>
            </p:cNvPr>
            <p:cNvSpPr/>
            <p:nvPr/>
          </p:nvSpPr>
          <p:spPr>
            <a:xfrm>
              <a:off x="6347505" y="4701292"/>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8" name="组合 7">
            <a:extLst>
              <a:ext uri="{FF2B5EF4-FFF2-40B4-BE49-F238E27FC236}">
                <a16:creationId xmlns:a16="http://schemas.microsoft.com/office/drawing/2014/main" id="{7E87F7F6-92A6-4585-9D12-A65C02755127}"/>
              </a:ext>
            </a:extLst>
          </p:cNvPr>
          <p:cNvGrpSpPr/>
          <p:nvPr/>
        </p:nvGrpSpPr>
        <p:grpSpPr>
          <a:xfrm>
            <a:off x="870282" y="4715023"/>
            <a:ext cx="5040000" cy="1393169"/>
            <a:chOff x="870282" y="4715023"/>
            <a:chExt cx="5040000" cy="1393169"/>
          </a:xfrm>
        </p:grpSpPr>
        <p:sp>
          <p:nvSpPr>
            <p:cNvPr id="30" name="ïṣḷiďê">
              <a:extLst>
                <a:ext uri="{FF2B5EF4-FFF2-40B4-BE49-F238E27FC236}">
                  <a16:creationId xmlns:a16="http://schemas.microsoft.com/office/drawing/2014/main" id="{047F9231-21F5-40A9-9C9E-A9214B7DDF61}"/>
                </a:ext>
              </a:extLst>
            </p:cNvPr>
            <p:cNvSpPr txBox="1"/>
            <p:nvPr/>
          </p:nvSpPr>
          <p:spPr>
            <a:xfrm>
              <a:off x="870282" y="5261454"/>
              <a:ext cx="5040000" cy="846738"/>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使用</a:t>
              </a:r>
              <a:r>
                <a:rPr lang="zh-CN" altLang="en-US" spc="100" dirty="0">
                  <a:solidFill>
                    <a:schemeClr val="accent4">
                      <a:lumMod val="60000"/>
                      <a:lumOff val="40000"/>
                    </a:schemeClr>
                  </a:solidFill>
                </a:rPr>
                <a:t>短期密钥</a:t>
              </a:r>
              <a:r>
                <a:rPr lang="zh-CN" altLang="en-US" spc="100" dirty="0">
                  <a:solidFill>
                    <a:schemeClr val="tx1">
                      <a:lumMod val="65000"/>
                      <a:lumOff val="35000"/>
                    </a:schemeClr>
                  </a:solidFill>
                </a:rPr>
                <a:t>进行密码计算</a:t>
              </a:r>
              <a:endParaRPr lang="en-US" altLang="zh-CN" spc="100" dirty="0">
                <a:solidFill>
                  <a:schemeClr val="tx1">
                    <a:lumMod val="65000"/>
                    <a:lumOff val="35000"/>
                  </a:schemeClr>
                </a:solidFill>
              </a:endParaRPr>
            </a:p>
            <a:p>
              <a:pPr marL="285750" indent="-285750">
                <a:lnSpc>
                  <a:spcPct val="150000"/>
                </a:lnSpc>
                <a:buFont typeface="Wingdings" panose="05000000000000000000" pitchFamily="2" charset="2"/>
                <a:buChar char="Ø"/>
              </a:pPr>
              <a:r>
                <a:rPr lang="zh-CN" altLang="en-US" spc="100" dirty="0">
                  <a:solidFill>
                    <a:schemeClr val="accent4">
                      <a:lumMod val="60000"/>
                      <a:lumOff val="40000"/>
                    </a:schemeClr>
                  </a:solidFill>
                </a:rPr>
                <a:t>不具备</a:t>
              </a:r>
              <a:r>
                <a:rPr lang="zh-CN" altLang="en-US" spc="100" dirty="0">
                  <a:solidFill>
                    <a:schemeClr val="tx1">
                      <a:lumMod val="65000"/>
                      <a:lumOff val="35000"/>
                    </a:schemeClr>
                  </a:solidFill>
                </a:rPr>
                <a:t>长期密钥存储的功能</a:t>
              </a:r>
            </a:p>
          </p:txBody>
        </p:sp>
        <p:sp>
          <p:nvSpPr>
            <p:cNvPr id="31" name="îṣlîḍe">
              <a:hlinkClick r:id="rId4" action="ppaction://hlinksldjump"/>
              <a:extLst>
                <a:ext uri="{FF2B5EF4-FFF2-40B4-BE49-F238E27FC236}">
                  <a16:creationId xmlns:a16="http://schemas.microsoft.com/office/drawing/2014/main" id="{A2E37531-1FE7-47D5-B643-CA5B9CB32F37}"/>
                </a:ext>
              </a:extLst>
            </p:cNvPr>
            <p:cNvSpPr/>
            <p:nvPr/>
          </p:nvSpPr>
          <p:spPr>
            <a:xfrm>
              <a:off x="1495530" y="4832147"/>
              <a:ext cx="3002629" cy="446763"/>
            </a:xfrm>
            <a:prstGeom prst="rect">
              <a:avLst/>
            </a:prstGeom>
          </p:spPr>
          <p:txBody>
            <a:bodyPr wrap="square" anchor="ctr" anchorCtr="0">
              <a:normAutofit/>
            </a:bodyPr>
            <a:lstStyle/>
            <a:p>
              <a:pPr lvl="0"/>
              <a:r>
                <a:rPr lang="zh-CN" altLang="en-US" sz="2000" b="1" spc="100" dirty="0">
                  <a:solidFill>
                    <a:schemeClr val="accent4"/>
                  </a:solidFill>
                </a:rPr>
                <a:t>密码原语</a:t>
              </a:r>
            </a:p>
          </p:txBody>
        </p:sp>
        <p:sp>
          <p:nvSpPr>
            <p:cNvPr id="35" name="i$1iḑé">
              <a:extLst>
                <a:ext uri="{FF2B5EF4-FFF2-40B4-BE49-F238E27FC236}">
                  <a16:creationId xmlns:a16="http://schemas.microsoft.com/office/drawing/2014/main" id="{85373CC6-CB9E-491A-94D5-4390BDE8040E}"/>
                </a:ext>
              </a:extLst>
            </p:cNvPr>
            <p:cNvSpPr/>
            <p:nvPr/>
          </p:nvSpPr>
          <p:spPr>
            <a:xfrm>
              <a:off x="870282" y="4715023"/>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spTree>
    <p:extLst>
      <p:ext uri="{BB962C8B-B14F-4D97-AF65-F5344CB8AC3E}">
        <p14:creationId xmlns:p14="http://schemas.microsoft.com/office/powerpoint/2010/main" val="27470022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3F8F9-21B7-4711-9E7F-97C75AB1B574}"/>
              </a:ext>
            </a:extLst>
          </p:cNvPr>
          <p:cNvSpPr>
            <a:spLocks noGrp="1"/>
          </p:cNvSpPr>
          <p:nvPr>
            <p:ph type="title"/>
          </p:nvPr>
        </p:nvSpPr>
        <p:spPr/>
        <p:txBody>
          <a:bodyPr/>
          <a:lstStyle/>
          <a:p>
            <a:r>
              <a:rPr lang="zh-CN" altLang="en-US" dirty="0"/>
              <a:t>密码原语</a:t>
            </a:r>
          </a:p>
        </p:txBody>
      </p:sp>
      <p:sp>
        <p:nvSpPr>
          <p:cNvPr id="3" name="文本框 2">
            <a:extLst>
              <a:ext uri="{FF2B5EF4-FFF2-40B4-BE49-F238E27FC236}">
                <a16:creationId xmlns:a16="http://schemas.microsoft.com/office/drawing/2014/main" id="{EBA451C7-EBFC-4AF0-B604-DD832F51EF37}"/>
              </a:ext>
            </a:extLst>
          </p:cNvPr>
          <p:cNvSpPr txBox="1"/>
          <p:nvPr/>
        </p:nvSpPr>
        <p:spPr>
          <a:xfrm>
            <a:off x="438681" y="819923"/>
            <a:ext cx="5447618" cy="5352427"/>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提供</a:t>
            </a:r>
            <a:r>
              <a:rPr lang="zh-CN" altLang="en-US" sz="2200" dirty="0">
                <a:solidFill>
                  <a:schemeClr val="accent4">
                    <a:lumMod val="60000"/>
                    <a:lumOff val="40000"/>
                  </a:schemeClr>
                </a:solidFill>
                <a:latin typeface="+mn-ea"/>
                <a:ea typeface="+mn-ea"/>
              </a:rPr>
              <a:t>生成密钥、密码计算、导入</a:t>
            </a:r>
            <a:r>
              <a:rPr lang="en-US" altLang="zh-CN" sz="2200" dirty="0">
                <a:solidFill>
                  <a:schemeClr val="accent4">
                    <a:lumMod val="60000"/>
                    <a:lumOff val="40000"/>
                  </a:schemeClr>
                </a:solidFill>
                <a:latin typeface="+mn-ea"/>
                <a:ea typeface="+mn-ea"/>
              </a:rPr>
              <a:t>/</a:t>
            </a:r>
            <a:r>
              <a:rPr lang="zh-CN" altLang="en-US" sz="2200" dirty="0">
                <a:solidFill>
                  <a:schemeClr val="accent4">
                    <a:lumMod val="60000"/>
                    <a:lumOff val="40000"/>
                  </a:schemeClr>
                </a:solidFill>
                <a:latin typeface="+mn-ea"/>
                <a:ea typeface="+mn-ea"/>
              </a:rPr>
              <a:t>导出密钥</a:t>
            </a:r>
            <a:r>
              <a:rPr lang="zh-CN" altLang="en-US" sz="2200" dirty="0">
                <a:latin typeface="+mn-ea"/>
                <a:ea typeface="+mn-ea"/>
              </a:rPr>
              <a:t>等功能</a:t>
            </a:r>
            <a:endParaRPr lang="en-US" altLang="zh-CN" sz="2200" dirty="0">
              <a:latin typeface="+mn-ea"/>
              <a:ea typeface="+mn-ea"/>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支持</a:t>
            </a:r>
            <a:r>
              <a:rPr lang="zh-CN" altLang="en-US" sz="2200" dirty="0">
                <a:solidFill>
                  <a:schemeClr val="accent4">
                    <a:lumMod val="60000"/>
                    <a:lumOff val="40000"/>
                  </a:schemeClr>
                </a:solidFill>
                <a:latin typeface="+mn-ea"/>
                <a:ea typeface="+mn-ea"/>
              </a:rPr>
              <a:t>对称密码算法、公钥密码算法、密码杂凑算法、随机数算法、密钥协商</a:t>
            </a:r>
            <a:r>
              <a:rPr lang="zh-CN" altLang="en-US" sz="2200" dirty="0">
                <a:latin typeface="+mn-ea"/>
                <a:ea typeface="+mn-ea"/>
              </a:rPr>
              <a:t>算法等</a:t>
            </a:r>
            <a:endParaRPr lang="en-US" altLang="zh-CN" sz="2200" dirty="0">
              <a:latin typeface="+mn-ea"/>
              <a:ea typeface="+mn-ea"/>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solidFill>
                  <a:schemeClr val="accent4">
                    <a:lumMod val="60000"/>
                    <a:lumOff val="40000"/>
                  </a:schemeClr>
                </a:solidFill>
                <a:latin typeface="+mn-ea"/>
                <a:ea typeface="+mn-ea"/>
              </a:rPr>
              <a:t>运行在调用者空间（用户态或内核态）</a:t>
            </a:r>
            <a:r>
              <a:rPr lang="zh-CN" altLang="en-US" sz="2200" dirty="0">
                <a:latin typeface="+mn-ea"/>
                <a:ea typeface="+mn-ea"/>
              </a:rPr>
              <a:t>，调用接口统一，不同调用者之间密钥天然隔离，多为</a:t>
            </a:r>
            <a:r>
              <a:rPr lang="zh-CN" altLang="en-US" sz="2200" dirty="0">
                <a:solidFill>
                  <a:schemeClr val="accent4">
                    <a:lumMod val="60000"/>
                    <a:lumOff val="40000"/>
                  </a:schemeClr>
                </a:solidFill>
                <a:latin typeface="+mn-ea"/>
                <a:ea typeface="+mn-ea"/>
              </a:rPr>
              <a:t>临时密钥</a:t>
            </a:r>
            <a:r>
              <a:rPr lang="zh-CN" altLang="en-US" sz="2200" dirty="0">
                <a:latin typeface="+mn-ea"/>
                <a:ea typeface="+mn-ea"/>
              </a:rPr>
              <a:t>，一旦使用完毕立即销毀</a:t>
            </a:r>
            <a:endParaRPr lang="en-US" altLang="zh-CN" sz="2200" dirty="0">
              <a:latin typeface="+mn-ea"/>
              <a:ea typeface="+mn-ea"/>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应用和协议通过算法</a:t>
            </a:r>
            <a:r>
              <a:rPr lang="zh-CN" altLang="en-US" sz="2200" dirty="0">
                <a:solidFill>
                  <a:schemeClr val="accent4">
                    <a:lumMod val="60000"/>
                    <a:lumOff val="40000"/>
                  </a:schemeClr>
                </a:solidFill>
                <a:latin typeface="+mn-ea"/>
                <a:ea typeface="+mn-ea"/>
              </a:rPr>
              <a:t>原语路由</a:t>
            </a:r>
            <a:r>
              <a:rPr lang="en-US" altLang="zh-CN" sz="2200" dirty="0">
                <a:latin typeface="+mn-ea"/>
                <a:ea typeface="+mn-ea"/>
              </a:rPr>
              <a:t>(router</a:t>
            </a:r>
            <a:r>
              <a:rPr lang="zh-CN" altLang="en-US" sz="2200" dirty="0">
                <a:latin typeface="+mn-ea"/>
                <a:ea typeface="+mn-ea"/>
              </a:rPr>
              <a:t>）调用密码算法实现</a:t>
            </a:r>
            <a:endParaRPr lang="en-US" altLang="zh-CN" sz="2200" dirty="0">
              <a:latin typeface="+mn-ea"/>
              <a:ea typeface="+mn-ea"/>
            </a:endParaRPr>
          </a:p>
        </p:txBody>
      </p:sp>
      <p:pic>
        <p:nvPicPr>
          <p:cNvPr id="8194" name="Picture 2" descr="design and function of cng cryptographic primitives">
            <a:extLst>
              <a:ext uri="{FF2B5EF4-FFF2-40B4-BE49-F238E27FC236}">
                <a16:creationId xmlns:a16="http://schemas.microsoft.com/office/drawing/2014/main" id="{FA0E329C-D309-4313-B2A6-8CD208BA4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609" y="1478945"/>
            <a:ext cx="5447618" cy="4072618"/>
          </a:xfrm>
          <a:prstGeom prst="rect">
            <a:avLst/>
          </a:prstGeom>
          <a:noFill/>
          <a:extLst>
            <a:ext uri="{909E8E84-426E-40DD-AFC4-6F175D3DCCD1}">
              <a14:hiddenFill xmlns:a14="http://schemas.microsoft.com/office/drawing/2010/main">
                <a:solidFill>
                  <a:srgbClr val="FFFFFF"/>
                </a:solidFill>
              </a14:hiddenFill>
            </a:ext>
          </a:extLst>
        </p:spPr>
      </p:pic>
      <p:sp>
        <p:nvSpPr>
          <p:cNvPr id="5" name="动作按钮: 后退或前一项 4">
            <a:hlinkClick r:id="" action="ppaction://hlinkshowjump?jump=lastslideviewed" highlightClick="1"/>
            <a:extLst>
              <a:ext uri="{FF2B5EF4-FFF2-40B4-BE49-F238E27FC236}">
                <a16:creationId xmlns:a16="http://schemas.microsoft.com/office/drawing/2014/main" id="{4DA12549-6EA1-4DEB-8233-0B17BCDA1AA1}"/>
              </a:ext>
            </a:extLst>
          </p:cNvPr>
          <p:cNvSpPr/>
          <p:nvPr/>
        </p:nvSpPr>
        <p:spPr>
          <a:xfrm>
            <a:off x="11416372" y="5842818"/>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182023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891C8-7862-4F76-A58F-A652EBE4A5F6}"/>
              </a:ext>
            </a:extLst>
          </p:cNvPr>
          <p:cNvSpPr>
            <a:spLocks noGrp="1"/>
          </p:cNvSpPr>
          <p:nvPr>
            <p:ph type="title"/>
          </p:nvPr>
        </p:nvSpPr>
        <p:spPr/>
        <p:txBody>
          <a:bodyPr/>
          <a:lstStyle/>
          <a:p>
            <a:r>
              <a:rPr lang="zh-CN" altLang="en-US" dirty="0"/>
              <a:t>密钥存储</a:t>
            </a:r>
          </a:p>
        </p:txBody>
      </p:sp>
      <p:pic>
        <p:nvPicPr>
          <p:cNvPr id="13314" name="Picture 2" descr="sql server - Does EKM work with CNG key storage providers? - Stack Overflow">
            <a:extLst>
              <a:ext uri="{FF2B5EF4-FFF2-40B4-BE49-F238E27FC236}">
                <a16:creationId xmlns:a16="http://schemas.microsoft.com/office/drawing/2014/main" id="{8DBEAB12-3914-4DF3-9474-090DB8295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253" y="961424"/>
            <a:ext cx="3948412" cy="512802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41C3078-6273-494C-972B-E61BDD6226EB}"/>
              </a:ext>
            </a:extLst>
          </p:cNvPr>
          <p:cNvSpPr txBox="1"/>
          <p:nvPr/>
        </p:nvSpPr>
        <p:spPr>
          <a:xfrm>
            <a:off x="438681" y="1097510"/>
            <a:ext cx="6620487" cy="4032066"/>
          </a:xfrm>
          <a:prstGeom prst="rect">
            <a:avLst/>
          </a:prstGeom>
          <a:noFill/>
        </p:spPr>
        <p:txBody>
          <a:bodyPr wrap="square" rtlCol="0">
            <a:spAutoFit/>
          </a:bodyPr>
          <a:lstStyle/>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仅提供</a:t>
            </a:r>
            <a:r>
              <a:rPr lang="zh-CN" altLang="en-US" sz="2200" dirty="0">
                <a:solidFill>
                  <a:schemeClr val="accent4">
                    <a:lumMod val="60000"/>
                    <a:lumOff val="40000"/>
                  </a:schemeClr>
                </a:solidFill>
                <a:latin typeface="+mn-ea"/>
                <a:ea typeface="+mn-ea"/>
              </a:rPr>
              <a:t>私钥的存储</a:t>
            </a:r>
            <a:r>
              <a:rPr lang="zh-CN" altLang="en-US" sz="2200" dirty="0">
                <a:latin typeface="+mn-ea"/>
                <a:ea typeface="+mn-ea"/>
              </a:rPr>
              <a:t>和</a:t>
            </a:r>
            <a:r>
              <a:rPr lang="zh-CN" altLang="en-US" sz="2200" dirty="0">
                <a:solidFill>
                  <a:schemeClr val="accent4">
                    <a:lumMod val="60000"/>
                    <a:lumOff val="40000"/>
                  </a:schemeClr>
                </a:solidFill>
                <a:latin typeface="+mn-ea"/>
                <a:ea typeface="+mn-ea"/>
              </a:rPr>
              <a:t>公钥密码的计算</a:t>
            </a:r>
            <a:r>
              <a:rPr lang="en-US" altLang="zh-CN" sz="2200" dirty="0">
                <a:latin typeface="+mn-ea"/>
                <a:ea typeface="+mn-ea"/>
              </a:rPr>
              <a:t>(</a:t>
            </a:r>
            <a:r>
              <a:rPr lang="zh-CN" altLang="en-US" sz="2200" dirty="0">
                <a:latin typeface="+mn-ea"/>
                <a:ea typeface="+mn-ea"/>
              </a:rPr>
              <a:t>数字签名、公钥加密和密钥协商</a:t>
            </a:r>
            <a:r>
              <a:rPr lang="en-US" altLang="zh-CN" sz="2200" dirty="0">
                <a:latin typeface="+mn-ea"/>
                <a:ea typeface="+mn-ea"/>
              </a:rPr>
              <a:t>)</a:t>
            </a: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密钥存储以</a:t>
            </a:r>
            <a:r>
              <a:rPr lang="zh-CN" altLang="en-US" sz="2200" dirty="0">
                <a:solidFill>
                  <a:schemeClr val="accent4">
                    <a:lumMod val="60000"/>
                    <a:lumOff val="40000"/>
                  </a:schemeClr>
                </a:solidFill>
                <a:latin typeface="+mn-ea"/>
                <a:ea typeface="+mn-ea"/>
              </a:rPr>
              <a:t>路由库</a:t>
            </a:r>
            <a:r>
              <a:rPr lang="zh-CN" altLang="en-US" sz="2200" dirty="0">
                <a:latin typeface="+mn-ea"/>
                <a:ea typeface="+mn-ea"/>
              </a:rPr>
              <a:t>的形式实现，应用程序通过密钥存储路由访问</a:t>
            </a:r>
            <a:endParaRPr lang="en-US" altLang="zh-CN" sz="2200" dirty="0">
              <a:latin typeface="+mn-ea"/>
              <a:ea typeface="+mn-ea"/>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是</a:t>
            </a:r>
            <a:r>
              <a:rPr lang="zh-CN" altLang="en-US" sz="2200" dirty="0">
                <a:solidFill>
                  <a:schemeClr val="accent4">
                    <a:lumMod val="60000"/>
                    <a:lumOff val="40000"/>
                  </a:schemeClr>
                </a:solidFill>
                <a:latin typeface="+mn-ea"/>
                <a:ea typeface="+mn-ea"/>
              </a:rPr>
              <a:t>独立</a:t>
            </a:r>
            <a:r>
              <a:rPr lang="zh-CN" altLang="en-US" sz="2200" dirty="0">
                <a:latin typeface="+mn-ea"/>
                <a:ea typeface="+mn-ea"/>
              </a:rPr>
              <a:t>运行的进程，拥有自己的进程空间</a:t>
            </a:r>
            <a:endParaRPr lang="en-US" altLang="zh-CN" sz="2200" dirty="0">
              <a:latin typeface="+mn-ea"/>
              <a:ea typeface="+mn-ea"/>
            </a:endParaRPr>
          </a:p>
          <a:p>
            <a:pPr marL="342900" lvl="1"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调用者通过</a:t>
            </a:r>
            <a:r>
              <a:rPr lang="zh-CN" altLang="en-US" sz="2200" dirty="0">
                <a:solidFill>
                  <a:schemeClr val="accent4">
                    <a:lumMod val="60000"/>
                    <a:lumOff val="40000"/>
                  </a:schemeClr>
                </a:solidFill>
                <a:latin typeface="+mn-ea"/>
                <a:ea typeface="+mn-ea"/>
              </a:rPr>
              <a:t>进程间通信</a:t>
            </a:r>
            <a:r>
              <a:rPr lang="zh-CN" altLang="en-US" sz="2200" dirty="0">
                <a:latin typeface="+mn-ea"/>
                <a:ea typeface="+mn-ea"/>
              </a:rPr>
              <a:t>来调用密码存储模块的密码服务，只需要维护密钥句柄即可，不必访问密钥数据</a:t>
            </a:r>
            <a:endParaRPr lang="en-US" altLang="zh-CN" sz="2200" dirty="0">
              <a:latin typeface="+mn-ea"/>
              <a:ea typeface="+mn-ea"/>
            </a:endParaRPr>
          </a:p>
        </p:txBody>
      </p:sp>
      <p:sp>
        <p:nvSpPr>
          <p:cNvPr id="5" name="动作按钮: 后退或前一项 4">
            <a:hlinkClick r:id="" action="ppaction://hlinkshowjump?jump=lastslideviewed" highlightClick="1"/>
            <a:extLst>
              <a:ext uri="{FF2B5EF4-FFF2-40B4-BE49-F238E27FC236}">
                <a16:creationId xmlns:a16="http://schemas.microsoft.com/office/drawing/2014/main" id="{79D915A0-5FC5-4A80-8AB3-CFF82A125022}"/>
              </a:ext>
            </a:extLst>
          </p:cNvPr>
          <p:cNvSpPr/>
          <p:nvPr/>
        </p:nvSpPr>
        <p:spPr>
          <a:xfrm>
            <a:off x="11416372" y="5842818"/>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800481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29D99-767A-4730-9D78-B285790B69FD}"/>
              </a:ext>
            </a:extLst>
          </p:cNvPr>
          <p:cNvSpPr>
            <a:spLocks noGrp="1"/>
          </p:cNvSpPr>
          <p:nvPr>
            <p:ph type="title"/>
          </p:nvPr>
        </p:nvSpPr>
        <p:spPr/>
        <p:txBody>
          <a:bodyPr/>
          <a:lstStyle/>
          <a:p>
            <a:r>
              <a:rPr lang="zh-CN" altLang="en-US"/>
              <a:t>两者对比</a:t>
            </a:r>
            <a:endParaRPr lang="zh-CN" altLang="en-US" dirty="0"/>
          </a:p>
        </p:txBody>
      </p:sp>
      <p:graphicFrame>
        <p:nvGraphicFramePr>
          <p:cNvPr id="3" name="表格 3">
            <a:extLst>
              <a:ext uri="{FF2B5EF4-FFF2-40B4-BE49-F238E27FC236}">
                <a16:creationId xmlns:a16="http://schemas.microsoft.com/office/drawing/2014/main" id="{77D24319-660A-46FB-A4E9-C50BAF918C8F}"/>
              </a:ext>
            </a:extLst>
          </p:cNvPr>
          <p:cNvGraphicFramePr>
            <a:graphicFrameLocks noGrp="1"/>
          </p:cNvGraphicFramePr>
          <p:nvPr>
            <p:extLst>
              <p:ext uri="{D42A27DB-BD31-4B8C-83A1-F6EECF244321}">
                <p14:modId xmlns:p14="http://schemas.microsoft.com/office/powerpoint/2010/main" val="3485965138"/>
              </p:ext>
            </p:extLst>
          </p:nvPr>
        </p:nvGraphicFramePr>
        <p:xfrm>
          <a:off x="1953623" y="1289206"/>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42233402"/>
                    </a:ext>
                  </a:extLst>
                </a:gridCol>
                <a:gridCol w="2032000">
                  <a:extLst>
                    <a:ext uri="{9D8B030D-6E8A-4147-A177-3AD203B41FA5}">
                      <a16:colId xmlns:a16="http://schemas.microsoft.com/office/drawing/2014/main" val="1550121924"/>
                    </a:ext>
                  </a:extLst>
                </a:gridCol>
                <a:gridCol w="2032000">
                  <a:extLst>
                    <a:ext uri="{9D8B030D-6E8A-4147-A177-3AD203B41FA5}">
                      <a16:colId xmlns:a16="http://schemas.microsoft.com/office/drawing/2014/main" val="4226782444"/>
                    </a:ext>
                  </a:extLst>
                </a:gridCol>
                <a:gridCol w="2032000">
                  <a:extLst>
                    <a:ext uri="{9D8B030D-6E8A-4147-A177-3AD203B41FA5}">
                      <a16:colId xmlns:a16="http://schemas.microsoft.com/office/drawing/2014/main" val="1456736944"/>
                    </a:ext>
                  </a:extLst>
                </a:gridCol>
              </a:tblGrid>
              <a:tr h="370840">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r>
                        <a:rPr lang="zh-CN" altLang="en-US" dirty="0"/>
                        <a:t>密码原语</a:t>
                      </a:r>
                    </a:p>
                  </a:txBody>
                  <a:tcPr anchor="ctr"/>
                </a:tc>
                <a:tc>
                  <a:txBody>
                    <a:bodyPr/>
                    <a:lstStyle/>
                    <a:p>
                      <a:pPr algn="ctr"/>
                      <a:r>
                        <a:rPr lang="zh-CN" altLang="en-US" dirty="0"/>
                        <a:t>密钥存储</a:t>
                      </a:r>
                    </a:p>
                  </a:txBody>
                  <a:tcPr anchor="ctr"/>
                </a:tc>
                <a:extLst>
                  <a:ext uri="{0D108BD9-81ED-4DB2-BD59-A6C34878D82A}">
                    <a16:rowId xmlns:a16="http://schemas.microsoft.com/office/drawing/2014/main" val="2861680398"/>
                  </a:ext>
                </a:extLst>
              </a:tr>
              <a:tr h="370840">
                <a:tc rowSpan="3">
                  <a:txBody>
                    <a:bodyPr/>
                    <a:lstStyle/>
                    <a:p>
                      <a:pPr algn="ctr"/>
                      <a:r>
                        <a:rPr lang="zh-CN" altLang="en-US" dirty="0"/>
                        <a:t>计算功能</a:t>
                      </a:r>
                    </a:p>
                  </a:txBody>
                  <a:tcPr anchor="ctr"/>
                </a:tc>
                <a:tc>
                  <a:txBody>
                    <a:bodyPr/>
                    <a:lstStyle/>
                    <a:p>
                      <a:pPr algn="ctr"/>
                      <a:r>
                        <a:rPr lang="zh-CN" altLang="en-US" dirty="0"/>
                        <a:t>密钥生成</a:t>
                      </a:r>
                    </a:p>
                  </a:txBody>
                  <a:tcPr anchor="ctr"/>
                </a:tc>
                <a:tc>
                  <a:txBody>
                    <a:bodyPr/>
                    <a:lstStyle/>
                    <a:p>
                      <a:pPr algn="ctr"/>
                      <a:r>
                        <a:rPr lang="zh-CN" altLang="en-US" dirty="0"/>
                        <a:t>√</a:t>
                      </a:r>
                    </a:p>
                  </a:txBody>
                  <a:tcPr anchor="ctr"/>
                </a:tc>
                <a:tc>
                  <a:txBody>
                    <a:bodyPr/>
                    <a:lstStyle/>
                    <a:p>
                      <a:pPr algn="ctr"/>
                      <a:r>
                        <a:rPr lang="zh-CN" altLang="en-US" dirty="0"/>
                        <a:t>√</a:t>
                      </a:r>
                    </a:p>
                  </a:txBody>
                  <a:tcPr anchor="ctr"/>
                </a:tc>
                <a:extLst>
                  <a:ext uri="{0D108BD9-81ED-4DB2-BD59-A6C34878D82A}">
                    <a16:rowId xmlns:a16="http://schemas.microsoft.com/office/drawing/2014/main" val="4164566915"/>
                  </a:ext>
                </a:extLst>
              </a:tr>
              <a:tr h="370840">
                <a:tc vMerge="1">
                  <a:txBody>
                    <a:bodyPr/>
                    <a:lstStyle/>
                    <a:p>
                      <a:endParaRPr lang="zh-CN" altLang="en-US" dirty="0"/>
                    </a:p>
                  </a:txBody>
                  <a:tcPr/>
                </a:tc>
                <a:tc>
                  <a:txBody>
                    <a:bodyPr/>
                    <a:lstStyle/>
                    <a:p>
                      <a:pPr algn="ctr"/>
                      <a:r>
                        <a:rPr lang="zh-CN" altLang="en-US" dirty="0"/>
                        <a:t>密钥计算</a:t>
                      </a:r>
                    </a:p>
                  </a:txBody>
                  <a:tcPr anchor="ctr"/>
                </a:tc>
                <a:tc>
                  <a:txBody>
                    <a:bodyPr/>
                    <a:lstStyle/>
                    <a:p>
                      <a:pPr algn="ctr"/>
                      <a:r>
                        <a:rPr lang="zh-CN" altLang="en-US" dirty="0"/>
                        <a:t>√</a:t>
                      </a:r>
                    </a:p>
                  </a:txBody>
                  <a:tcPr anchor="ctr"/>
                </a:tc>
                <a:tc>
                  <a:txBody>
                    <a:bodyPr/>
                    <a:lstStyle/>
                    <a:p>
                      <a:pPr algn="ctr"/>
                      <a:r>
                        <a:rPr lang="zh-CN" altLang="en-US" dirty="0"/>
                        <a:t>√</a:t>
                      </a:r>
                    </a:p>
                  </a:txBody>
                  <a:tcPr anchor="ctr"/>
                </a:tc>
                <a:extLst>
                  <a:ext uri="{0D108BD9-81ED-4DB2-BD59-A6C34878D82A}">
                    <a16:rowId xmlns:a16="http://schemas.microsoft.com/office/drawing/2014/main" val="3174451802"/>
                  </a:ext>
                </a:extLst>
              </a:tr>
              <a:tr h="370840">
                <a:tc vMerge="1">
                  <a:txBody>
                    <a:bodyPr/>
                    <a:lstStyle/>
                    <a:p>
                      <a:endParaRPr lang="zh-CN" altLang="en-US" dirty="0"/>
                    </a:p>
                  </a:txBody>
                  <a:tcPr/>
                </a:tc>
                <a:tc>
                  <a:txBody>
                    <a:bodyPr/>
                    <a:lstStyle/>
                    <a:p>
                      <a:pPr algn="ctr"/>
                      <a:r>
                        <a:rPr lang="zh-CN" altLang="en-US" dirty="0"/>
                        <a:t>密钥导入</a:t>
                      </a:r>
                      <a:r>
                        <a:rPr lang="en-US" altLang="zh-CN" dirty="0"/>
                        <a:t>/</a:t>
                      </a:r>
                      <a:r>
                        <a:rPr lang="zh-CN" altLang="en-US" dirty="0"/>
                        <a:t>导出</a:t>
                      </a:r>
                    </a:p>
                  </a:txBody>
                  <a:tcPr anchor="ctr"/>
                </a:tc>
                <a:tc>
                  <a:txBody>
                    <a:bodyPr/>
                    <a:lstStyle/>
                    <a:p>
                      <a:pPr algn="ctr"/>
                      <a:r>
                        <a:rPr lang="zh-CN" altLang="en-US" dirty="0"/>
                        <a:t>√</a:t>
                      </a:r>
                    </a:p>
                  </a:txBody>
                  <a:tcPr anchor="ctr"/>
                </a:tc>
                <a:tc>
                  <a:txBody>
                    <a:bodyPr/>
                    <a:lstStyle/>
                    <a:p>
                      <a:pPr algn="ctr"/>
                      <a:r>
                        <a:rPr lang="zh-CN" altLang="en-US" dirty="0"/>
                        <a:t>√</a:t>
                      </a:r>
                    </a:p>
                  </a:txBody>
                  <a:tcPr anchor="ctr"/>
                </a:tc>
                <a:extLst>
                  <a:ext uri="{0D108BD9-81ED-4DB2-BD59-A6C34878D82A}">
                    <a16:rowId xmlns:a16="http://schemas.microsoft.com/office/drawing/2014/main" val="2255698566"/>
                  </a:ext>
                </a:extLst>
              </a:tr>
              <a:tr h="370840">
                <a:tc rowSpan="2">
                  <a:txBody>
                    <a:bodyPr/>
                    <a:lstStyle/>
                    <a:p>
                      <a:pPr algn="ctr"/>
                      <a:r>
                        <a:rPr lang="zh-CN" altLang="en-US" dirty="0"/>
                        <a:t>安全控制</a:t>
                      </a:r>
                    </a:p>
                  </a:txBody>
                  <a:tcPr anchor="ctr"/>
                </a:tc>
                <a:tc>
                  <a:txBody>
                    <a:bodyPr/>
                    <a:lstStyle/>
                    <a:p>
                      <a:pPr algn="ctr"/>
                      <a:r>
                        <a:rPr lang="zh-CN" altLang="en-US" dirty="0"/>
                        <a:t>密钥导出控制</a:t>
                      </a:r>
                    </a:p>
                  </a:txBody>
                  <a:tcPr anchor="ctr"/>
                </a:tc>
                <a:tc>
                  <a:txBody>
                    <a:bodyPr/>
                    <a:lstStyle/>
                    <a:p>
                      <a:pPr algn="ctr"/>
                      <a:endParaRPr lang="zh-CN" altLang="en-US" dirty="0"/>
                    </a:p>
                  </a:txBody>
                  <a:tcPr anchor="ctr"/>
                </a:tc>
                <a:tc>
                  <a:txBody>
                    <a:bodyPr/>
                    <a:lstStyle/>
                    <a:p>
                      <a:pPr algn="ctr"/>
                      <a:r>
                        <a:rPr lang="zh-CN" altLang="en-US" dirty="0"/>
                        <a:t>√</a:t>
                      </a:r>
                    </a:p>
                  </a:txBody>
                  <a:tcPr anchor="ctr"/>
                </a:tc>
                <a:extLst>
                  <a:ext uri="{0D108BD9-81ED-4DB2-BD59-A6C34878D82A}">
                    <a16:rowId xmlns:a16="http://schemas.microsoft.com/office/drawing/2014/main" val="3898373447"/>
                  </a:ext>
                </a:extLst>
              </a:tr>
              <a:tr h="370840">
                <a:tc vMerge="1">
                  <a:txBody>
                    <a:bodyPr/>
                    <a:lstStyle/>
                    <a:p>
                      <a:endParaRPr lang="zh-CN" altLang="en-US" dirty="0"/>
                    </a:p>
                  </a:txBody>
                  <a:tcPr anchor="ctr"/>
                </a:tc>
                <a:tc>
                  <a:txBody>
                    <a:bodyPr/>
                    <a:lstStyle/>
                    <a:p>
                      <a:pPr algn="ctr"/>
                      <a:r>
                        <a:rPr lang="zh-CN" altLang="en-US" dirty="0"/>
                        <a:t>密钥使用访问控制</a:t>
                      </a:r>
                    </a:p>
                  </a:txBody>
                  <a:tcPr anchor="ctr"/>
                </a:tc>
                <a:tc>
                  <a:txBody>
                    <a:bodyPr/>
                    <a:lstStyle/>
                    <a:p>
                      <a:pPr algn="ctr"/>
                      <a:endParaRPr lang="zh-CN" altLang="en-US" dirty="0"/>
                    </a:p>
                  </a:txBody>
                  <a:tcPr anchor="ctr"/>
                </a:tc>
                <a:tc>
                  <a:txBody>
                    <a:bodyPr/>
                    <a:lstStyle/>
                    <a:p>
                      <a:pPr algn="ctr"/>
                      <a:r>
                        <a:rPr lang="zh-CN" altLang="en-US" dirty="0"/>
                        <a:t>√</a:t>
                      </a:r>
                    </a:p>
                  </a:txBody>
                  <a:tcPr anchor="ctr"/>
                </a:tc>
                <a:extLst>
                  <a:ext uri="{0D108BD9-81ED-4DB2-BD59-A6C34878D82A}">
                    <a16:rowId xmlns:a16="http://schemas.microsoft.com/office/drawing/2014/main" val="1887842971"/>
                  </a:ext>
                </a:extLst>
              </a:tr>
            </a:tbl>
          </a:graphicData>
        </a:graphic>
      </p:graphicFrame>
      <p:sp>
        <p:nvSpPr>
          <p:cNvPr id="4" name="îṣlîḍe">
            <a:extLst>
              <a:ext uri="{FF2B5EF4-FFF2-40B4-BE49-F238E27FC236}">
                <a16:creationId xmlns:a16="http://schemas.microsoft.com/office/drawing/2014/main" id="{EB09C553-3225-4B8D-8095-C86619F21FCE}"/>
              </a:ext>
            </a:extLst>
          </p:cNvPr>
          <p:cNvSpPr/>
          <p:nvPr/>
        </p:nvSpPr>
        <p:spPr>
          <a:xfrm>
            <a:off x="4338007" y="842443"/>
            <a:ext cx="3002629" cy="446763"/>
          </a:xfrm>
          <a:prstGeom prst="rect">
            <a:avLst/>
          </a:prstGeom>
        </p:spPr>
        <p:txBody>
          <a:bodyPr wrap="square" anchor="ctr" anchorCtr="0">
            <a:normAutofit/>
          </a:bodyPr>
          <a:lstStyle/>
          <a:p>
            <a:pPr lvl="0" algn="ctr"/>
            <a:r>
              <a:rPr lang="zh-CN" altLang="en-US" sz="2000" b="1" spc="100" dirty="0">
                <a:solidFill>
                  <a:schemeClr val="accent1"/>
                </a:solidFill>
              </a:rPr>
              <a:t>功能对比</a:t>
            </a:r>
          </a:p>
        </p:txBody>
      </p:sp>
      <p:sp>
        <p:nvSpPr>
          <p:cNvPr id="5" name="îṣlîḍe">
            <a:extLst>
              <a:ext uri="{FF2B5EF4-FFF2-40B4-BE49-F238E27FC236}">
                <a16:creationId xmlns:a16="http://schemas.microsoft.com/office/drawing/2014/main" id="{9E7073F5-96B8-4E76-8160-AA8CCF52B13C}"/>
              </a:ext>
            </a:extLst>
          </p:cNvPr>
          <p:cNvSpPr/>
          <p:nvPr/>
        </p:nvSpPr>
        <p:spPr>
          <a:xfrm>
            <a:off x="4338006" y="3882120"/>
            <a:ext cx="3002629" cy="446763"/>
          </a:xfrm>
          <a:prstGeom prst="rect">
            <a:avLst/>
          </a:prstGeom>
        </p:spPr>
        <p:txBody>
          <a:bodyPr wrap="square" anchor="ctr" anchorCtr="0">
            <a:normAutofit/>
          </a:bodyPr>
          <a:lstStyle/>
          <a:p>
            <a:pPr lvl="0" algn="ctr"/>
            <a:r>
              <a:rPr lang="zh-CN" altLang="en-US" sz="2000" b="1" spc="100" dirty="0">
                <a:solidFill>
                  <a:schemeClr val="accent1"/>
                </a:solidFill>
              </a:rPr>
              <a:t>安全分析对比</a:t>
            </a:r>
          </a:p>
        </p:txBody>
      </p:sp>
      <p:graphicFrame>
        <p:nvGraphicFramePr>
          <p:cNvPr id="6" name="表格 6">
            <a:extLst>
              <a:ext uri="{FF2B5EF4-FFF2-40B4-BE49-F238E27FC236}">
                <a16:creationId xmlns:a16="http://schemas.microsoft.com/office/drawing/2014/main" id="{B61B3300-6DD0-45EE-B9BB-92F732A4F242}"/>
              </a:ext>
            </a:extLst>
          </p:cNvPr>
          <p:cNvGraphicFramePr>
            <a:graphicFrameLocks noGrp="1"/>
          </p:cNvGraphicFramePr>
          <p:nvPr>
            <p:extLst>
              <p:ext uri="{D42A27DB-BD31-4B8C-83A1-F6EECF244321}">
                <p14:modId xmlns:p14="http://schemas.microsoft.com/office/powerpoint/2010/main" val="1255006491"/>
              </p:ext>
            </p:extLst>
          </p:nvPr>
        </p:nvGraphicFramePr>
        <p:xfrm>
          <a:off x="2032000" y="4319790"/>
          <a:ext cx="8127999" cy="1651000"/>
        </p:xfrm>
        <a:graphic>
          <a:graphicData uri="http://schemas.openxmlformats.org/drawingml/2006/table">
            <a:tbl>
              <a:tblPr firstRow="1" bandRow="1">
                <a:tableStyleId>{5C22544A-7EE6-4342-B048-85BDC9FD1C3A}</a:tableStyleId>
              </a:tblPr>
              <a:tblGrid>
                <a:gridCol w="1975685">
                  <a:extLst>
                    <a:ext uri="{9D8B030D-6E8A-4147-A177-3AD203B41FA5}">
                      <a16:colId xmlns:a16="http://schemas.microsoft.com/office/drawing/2014/main" val="3245779744"/>
                    </a:ext>
                  </a:extLst>
                </a:gridCol>
                <a:gridCol w="3076157">
                  <a:extLst>
                    <a:ext uri="{9D8B030D-6E8A-4147-A177-3AD203B41FA5}">
                      <a16:colId xmlns:a16="http://schemas.microsoft.com/office/drawing/2014/main" val="3922064645"/>
                    </a:ext>
                  </a:extLst>
                </a:gridCol>
                <a:gridCol w="3076157">
                  <a:extLst>
                    <a:ext uri="{9D8B030D-6E8A-4147-A177-3AD203B41FA5}">
                      <a16:colId xmlns:a16="http://schemas.microsoft.com/office/drawing/2014/main" val="1838357994"/>
                    </a:ext>
                  </a:extLst>
                </a:gridCol>
              </a:tblGrid>
              <a:tr h="370840">
                <a:tc>
                  <a:txBody>
                    <a:bodyPr/>
                    <a:lstStyle/>
                    <a:p>
                      <a:pPr algn="ctr"/>
                      <a:endParaRPr lang="zh-CN" altLang="en-US" dirty="0"/>
                    </a:p>
                  </a:txBody>
                  <a:tcPr anchor="ctr"/>
                </a:tc>
                <a:tc>
                  <a:txBody>
                    <a:bodyPr/>
                    <a:lstStyle/>
                    <a:p>
                      <a:pPr algn="ctr"/>
                      <a:r>
                        <a:rPr lang="zh-CN" altLang="en-US" dirty="0"/>
                        <a:t>密码原语</a:t>
                      </a:r>
                    </a:p>
                  </a:txBody>
                  <a:tcPr anchor="ctr"/>
                </a:tc>
                <a:tc>
                  <a:txBody>
                    <a:bodyPr/>
                    <a:lstStyle/>
                    <a:p>
                      <a:pPr algn="ctr"/>
                      <a:r>
                        <a:rPr lang="zh-CN" altLang="en-US" dirty="0"/>
                        <a:t>密钥存储</a:t>
                      </a:r>
                    </a:p>
                  </a:txBody>
                  <a:tcPr anchor="ctr"/>
                </a:tc>
                <a:extLst>
                  <a:ext uri="{0D108BD9-81ED-4DB2-BD59-A6C34878D82A}">
                    <a16:rowId xmlns:a16="http://schemas.microsoft.com/office/drawing/2014/main" val="397945965"/>
                  </a:ext>
                </a:extLst>
              </a:tr>
              <a:tr h="370840">
                <a:tc>
                  <a:txBody>
                    <a:bodyPr/>
                    <a:lstStyle/>
                    <a:p>
                      <a:pPr algn="ctr"/>
                      <a:r>
                        <a:rPr lang="zh-CN" altLang="en-US" dirty="0"/>
                        <a:t>非法使用密钥</a:t>
                      </a:r>
                    </a:p>
                  </a:txBody>
                  <a:tcPr anchor="ctr"/>
                </a:tc>
                <a:tc>
                  <a:txBody>
                    <a:bodyPr/>
                    <a:lstStyle/>
                    <a:p>
                      <a:pPr algn="ctr"/>
                      <a:r>
                        <a:rPr lang="zh-CN" altLang="en-US" dirty="0"/>
                        <a:t>篡改调用进程代码</a:t>
                      </a:r>
                    </a:p>
                  </a:txBody>
                  <a:tcPr anchor="ctr"/>
                </a:tc>
                <a:tc>
                  <a:txBody>
                    <a:bodyPr/>
                    <a:lstStyle/>
                    <a:p>
                      <a:pPr algn="ctr"/>
                      <a:r>
                        <a:rPr lang="zh-CN" altLang="en-US" dirty="0"/>
                        <a:t>突破</a:t>
                      </a:r>
                      <a:r>
                        <a:rPr lang="en-US" altLang="zh-CN" dirty="0"/>
                        <a:t>CNG</a:t>
                      </a:r>
                      <a:r>
                        <a:rPr lang="zh-CN" altLang="en-US" dirty="0"/>
                        <a:t>使用控制和</a:t>
                      </a:r>
                      <a:r>
                        <a:rPr lang="en-US" altLang="zh-CN" dirty="0"/>
                        <a:t>Windows</a:t>
                      </a:r>
                      <a:r>
                        <a:rPr lang="zh-CN" altLang="en-US" dirty="0"/>
                        <a:t>访问控制</a:t>
                      </a:r>
                    </a:p>
                  </a:txBody>
                  <a:tcPr anchor="ctr"/>
                </a:tc>
                <a:extLst>
                  <a:ext uri="{0D108BD9-81ED-4DB2-BD59-A6C34878D82A}">
                    <a16:rowId xmlns:a16="http://schemas.microsoft.com/office/drawing/2014/main" val="3937132723"/>
                  </a:ext>
                </a:extLst>
              </a:tr>
              <a:tr h="370840">
                <a:tc>
                  <a:txBody>
                    <a:bodyPr/>
                    <a:lstStyle/>
                    <a:p>
                      <a:pPr algn="ctr"/>
                      <a:r>
                        <a:rPr lang="zh-CN" altLang="en-US" dirty="0"/>
                        <a:t>窃取密钥</a:t>
                      </a:r>
                    </a:p>
                  </a:txBody>
                  <a:tcPr anchor="ctr"/>
                </a:tc>
                <a:tc>
                  <a:txBody>
                    <a:bodyPr/>
                    <a:lstStyle/>
                    <a:p>
                      <a:pPr algn="ctr"/>
                      <a:r>
                        <a:rPr lang="zh-CN" altLang="en-US" dirty="0"/>
                        <a:t>访问调用进程数据区或篡改进程代码、直接导出</a:t>
                      </a:r>
                    </a:p>
                  </a:txBody>
                  <a:tcPr anchor="ctr"/>
                </a:tc>
                <a:tc>
                  <a:txBody>
                    <a:bodyPr/>
                    <a:lstStyle/>
                    <a:p>
                      <a:pPr algn="ctr"/>
                      <a:r>
                        <a:rPr lang="zh-CN" altLang="en-US" dirty="0"/>
                        <a:t>访问密钥隔离进程数据区或突破</a:t>
                      </a:r>
                      <a:r>
                        <a:rPr lang="en-US" altLang="zh-CN" dirty="0"/>
                        <a:t>CNG</a:t>
                      </a:r>
                      <a:r>
                        <a:rPr lang="zh-CN" altLang="en-US" dirty="0"/>
                        <a:t>导出控制</a:t>
                      </a:r>
                    </a:p>
                  </a:txBody>
                  <a:tcPr anchor="ctr"/>
                </a:tc>
                <a:extLst>
                  <a:ext uri="{0D108BD9-81ED-4DB2-BD59-A6C34878D82A}">
                    <a16:rowId xmlns:a16="http://schemas.microsoft.com/office/drawing/2014/main" val="4217817064"/>
                  </a:ext>
                </a:extLst>
              </a:tr>
            </a:tbl>
          </a:graphicData>
        </a:graphic>
      </p:graphicFrame>
    </p:spTree>
    <p:extLst>
      <p:ext uri="{BB962C8B-B14F-4D97-AF65-F5344CB8AC3E}">
        <p14:creationId xmlns:p14="http://schemas.microsoft.com/office/powerpoint/2010/main" val="72570564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AC839-8ECF-40D7-9927-8FFC4741A1B5}"/>
              </a:ext>
            </a:extLst>
          </p:cNvPr>
          <p:cNvSpPr>
            <a:spLocks noGrp="1"/>
          </p:cNvSpPr>
          <p:nvPr>
            <p:ph type="title"/>
          </p:nvPr>
        </p:nvSpPr>
        <p:spPr/>
        <p:txBody>
          <a:bodyPr/>
          <a:lstStyle/>
          <a:p>
            <a:r>
              <a:rPr lang="en-US" altLang="zh-CN" dirty="0"/>
              <a:t>Linux</a:t>
            </a:r>
            <a:r>
              <a:rPr lang="zh-CN" altLang="en-US" dirty="0"/>
              <a:t>内核态密码软件实现</a:t>
            </a:r>
          </a:p>
        </p:txBody>
      </p:sp>
      <p:sp>
        <p:nvSpPr>
          <p:cNvPr id="3" name="文本框 2">
            <a:extLst>
              <a:ext uri="{FF2B5EF4-FFF2-40B4-BE49-F238E27FC236}">
                <a16:creationId xmlns:a16="http://schemas.microsoft.com/office/drawing/2014/main" id="{9F039DD8-385A-4043-A977-17BA3AE39D9D}"/>
              </a:ext>
            </a:extLst>
          </p:cNvPr>
          <p:cNvSpPr txBox="1"/>
          <p:nvPr/>
        </p:nvSpPr>
        <p:spPr>
          <a:xfrm>
            <a:off x="459582" y="763049"/>
            <a:ext cx="11294054" cy="5552161"/>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rPr>
              <a:t>Linux Kernel Crypto API</a:t>
            </a:r>
          </a:p>
          <a:p>
            <a:pPr marL="800100" lvl="1" indent="-342900" algn="just" eaLnBrk="1">
              <a:lnSpc>
                <a:spcPct val="13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支持</a:t>
            </a:r>
            <a:r>
              <a:rPr lang="zh-CN" altLang="en-US" dirty="0">
                <a:solidFill>
                  <a:schemeClr val="accent4">
                    <a:lumMod val="60000"/>
                    <a:lumOff val="40000"/>
                  </a:schemeClr>
                </a:solidFill>
              </a:rPr>
              <a:t>分组</a:t>
            </a:r>
            <a:r>
              <a:rPr lang="zh-CN" altLang="en-US" dirty="0"/>
              <a:t>密码算法和密码</a:t>
            </a:r>
            <a:r>
              <a:rPr lang="zh-CN" altLang="en-US" dirty="0">
                <a:solidFill>
                  <a:schemeClr val="accent4">
                    <a:lumMod val="60000"/>
                    <a:lumOff val="40000"/>
                  </a:schemeClr>
                </a:solidFill>
              </a:rPr>
              <a:t>杂凑</a:t>
            </a:r>
            <a:r>
              <a:rPr lang="zh-CN" altLang="en-US" dirty="0"/>
              <a:t>算法，支持</a:t>
            </a:r>
            <a:r>
              <a:rPr lang="en-US" altLang="zh-CN" dirty="0">
                <a:solidFill>
                  <a:schemeClr val="accent4">
                    <a:lumMod val="60000"/>
                    <a:lumOff val="40000"/>
                  </a:schemeClr>
                </a:solidFill>
              </a:rPr>
              <a:t>RSA</a:t>
            </a:r>
            <a:r>
              <a:rPr lang="zh-CN" altLang="en-US" dirty="0"/>
              <a:t>签名</a:t>
            </a:r>
            <a:r>
              <a:rPr lang="en-US" altLang="zh-CN" dirty="0"/>
              <a:t>/</a:t>
            </a:r>
            <a:r>
              <a:rPr lang="zh-CN" altLang="en-US" dirty="0"/>
              <a:t>验签、加</a:t>
            </a:r>
            <a:r>
              <a:rPr lang="en-US" altLang="zh-CN" dirty="0"/>
              <a:t>/</a:t>
            </a:r>
            <a:r>
              <a:rPr lang="zh-CN" altLang="en-US" dirty="0"/>
              <a:t>解密，但是</a:t>
            </a:r>
            <a:r>
              <a:rPr lang="zh-CN" altLang="en-US" dirty="0">
                <a:solidFill>
                  <a:schemeClr val="accent4">
                    <a:lumMod val="60000"/>
                    <a:lumOff val="40000"/>
                  </a:schemeClr>
                </a:solidFill>
              </a:rPr>
              <a:t>不支持非对称密钥的生成</a:t>
            </a:r>
            <a:endParaRPr lang="en-US" altLang="zh-CN" dirty="0">
              <a:solidFill>
                <a:schemeClr val="accent4">
                  <a:lumMod val="60000"/>
                  <a:lumOff val="40000"/>
                </a:schemeClr>
              </a:solidFill>
              <a:latin typeface="Arial" panose="020B0604020202020204" pitchFamily="34" charset="0"/>
            </a:endParaRPr>
          </a:p>
          <a:p>
            <a:pPr marL="342900" marR="0" lvl="0" indent="-342900" algn="just" defTabSz="914400" rtl="0" eaLnBrk="1" fontAlgn="base" latinLnBrk="0" hangingPunct="0">
              <a:lnSpc>
                <a:spcPct val="130000"/>
              </a:lnSpc>
              <a:spcBef>
                <a:spcPts val="600"/>
              </a:spcBef>
              <a:spcAft>
                <a:spcPts val="600"/>
              </a:spcAft>
              <a:buClr>
                <a:srgbClr val="006C39"/>
              </a:buClr>
              <a:buSzTx/>
              <a:buFont typeface="Wingdings" panose="05000000000000000000" pitchFamily="2" charset="2"/>
              <a:buChar char="n"/>
              <a:tabLst/>
              <a:defRPr/>
            </a:pPr>
            <a:r>
              <a:rPr kumimoji="0" lang="zh-CN" altLang="en-US" sz="2200" b="0" i="0" u="none" strike="noStrike" kern="1200" cap="none" spc="0" normalizeH="0" baseline="0" noProof="0" dirty="0">
                <a:ln>
                  <a:noFill/>
                </a:ln>
                <a:solidFill>
                  <a:prstClr val="black"/>
                </a:solidFill>
                <a:effectLst/>
                <a:uLnTx/>
                <a:uFillTx/>
                <a:latin typeface="微软雅黑"/>
                <a:ea typeface="微软雅黑"/>
                <a:cs typeface="+mn-cs"/>
              </a:rPr>
              <a:t>工作原理</a:t>
            </a:r>
            <a:endParaRPr kumimoji="0" lang="en-US" altLang="zh-CN" sz="2200" b="0" i="0" u="none" strike="noStrike" kern="1200" cap="none" spc="0" normalizeH="0" baseline="0" noProof="0" dirty="0">
              <a:ln>
                <a:noFill/>
              </a:ln>
              <a:solidFill>
                <a:prstClr val="black"/>
              </a:solidFill>
              <a:effectLst/>
              <a:uLnTx/>
              <a:uFillTx/>
              <a:latin typeface="微软雅黑"/>
              <a:ea typeface="微软雅黑"/>
              <a:cs typeface="+mn-cs"/>
            </a:endParaRPr>
          </a:p>
          <a:p>
            <a:pPr marL="800100" lvl="1" indent="-342900" algn="just" eaLnBrk="1">
              <a:lnSpc>
                <a:spcPct val="130000"/>
              </a:lnSpc>
              <a:spcBef>
                <a:spcPts val="300"/>
              </a:spcBef>
              <a:spcAft>
                <a:spcPts val="300"/>
              </a:spcAft>
              <a:buClr>
                <a:srgbClr val="006C39"/>
              </a:buClr>
              <a:buFont typeface="Arial" panose="020B0604020202020204" pitchFamily="34" charset="0"/>
              <a:buChar char="•"/>
              <a:defRPr/>
            </a:pPr>
            <a:r>
              <a:rPr lang="zh-CN" altLang="en-US" b="1" dirty="0">
                <a:solidFill>
                  <a:srgbClr val="202122"/>
                </a:solidFill>
                <a:latin typeface="Arial" panose="020B0604020202020204" pitchFamily="34" charset="0"/>
              </a:rPr>
              <a:t>转换与句柄</a:t>
            </a:r>
            <a:r>
              <a:rPr lang="zh-CN" altLang="en-US" dirty="0">
                <a:solidFill>
                  <a:srgbClr val="202122"/>
                </a:solidFill>
                <a:latin typeface="Arial" panose="020B0604020202020204" pitchFamily="34" charset="0"/>
              </a:rPr>
              <a:t>：所有密码算法称为“转换”；调用者发出转换申请时，会被分配一个转换的</a:t>
            </a:r>
            <a:r>
              <a:rPr lang="zh-CN" altLang="en-US" dirty="0">
                <a:solidFill>
                  <a:schemeClr val="accent4">
                    <a:lumMod val="60000"/>
                    <a:lumOff val="40000"/>
                  </a:schemeClr>
                </a:solidFill>
                <a:latin typeface="Arial" panose="020B0604020202020204" pitchFamily="34" charset="0"/>
              </a:rPr>
              <a:t>实例化对象</a:t>
            </a:r>
            <a:r>
              <a:rPr lang="zh-CN" altLang="en-US" dirty="0">
                <a:solidFill>
                  <a:srgbClr val="202122"/>
                </a:solidFill>
                <a:latin typeface="Arial" panose="020B0604020202020204" pitchFamily="34" charset="0"/>
              </a:rPr>
              <a:t>，称为“密码句柄”</a:t>
            </a:r>
            <a:endParaRPr lang="en-US" altLang="zh-CN" dirty="0">
              <a:solidFill>
                <a:srgbClr val="202122"/>
              </a:solidFill>
              <a:latin typeface="Arial" panose="020B0604020202020204" pitchFamily="34" charset="0"/>
            </a:endParaRPr>
          </a:p>
          <a:p>
            <a:pPr marL="800100" lvl="1" indent="-342900" algn="just" eaLnBrk="1">
              <a:lnSpc>
                <a:spcPct val="130000"/>
              </a:lnSpc>
              <a:spcBef>
                <a:spcPts val="300"/>
              </a:spcBef>
              <a:spcAft>
                <a:spcPts val="300"/>
              </a:spcAft>
              <a:buClr>
                <a:srgbClr val="006C39"/>
              </a:buClr>
              <a:buFont typeface="Arial" panose="020B0604020202020204" pitchFamily="34" charset="0"/>
              <a:buChar char="•"/>
              <a:defRPr/>
            </a:pPr>
            <a:r>
              <a:rPr lang="zh-CN" altLang="en-US" b="1" dirty="0">
                <a:solidFill>
                  <a:srgbClr val="202122"/>
                </a:solidFill>
                <a:latin typeface="Arial" panose="020B0604020202020204" pitchFamily="34" charset="0"/>
              </a:rPr>
              <a:t>算法类型和模板</a:t>
            </a:r>
            <a:r>
              <a:rPr lang="zh-CN" altLang="en-US" dirty="0">
                <a:solidFill>
                  <a:srgbClr val="202122"/>
                </a:solidFill>
                <a:latin typeface="Arial" panose="020B0604020202020204" pitchFamily="34" charset="0"/>
              </a:rPr>
              <a:t>：提供对称密码算法、密码杂凑算法、随机数生成等功能；为满足多种工作模式和功能（</a:t>
            </a:r>
            <a:r>
              <a:rPr lang="en-US" altLang="zh-CN" dirty="0">
                <a:solidFill>
                  <a:srgbClr val="202122"/>
                </a:solidFill>
                <a:latin typeface="Arial" panose="020B0604020202020204" pitchFamily="34" charset="0"/>
              </a:rPr>
              <a:t>HMAC</a:t>
            </a:r>
            <a:r>
              <a:rPr lang="zh-CN" altLang="en-US" dirty="0">
                <a:solidFill>
                  <a:srgbClr val="202122"/>
                </a:solidFill>
                <a:latin typeface="Arial" panose="020B0604020202020204" pitchFamily="34" charset="0"/>
              </a:rPr>
              <a:t>，</a:t>
            </a:r>
            <a:r>
              <a:rPr lang="en-US" altLang="zh-CN" dirty="0">
                <a:solidFill>
                  <a:srgbClr val="202122"/>
                </a:solidFill>
                <a:latin typeface="Arial" panose="020B0604020202020204" pitchFamily="34" charset="0"/>
              </a:rPr>
              <a:t>CBC</a:t>
            </a:r>
            <a:r>
              <a:rPr lang="zh-CN" altLang="en-US" dirty="0">
                <a:solidFill>
                  <a:srgbClr val="202122"/>
                </a:solidFill>
                <a:latin typeface="Arial" panose="020B0604020202020204" pitchFamily="34" charset="0"/>
              </a:rPr>
              <a:t>等）需求，引入</a:t>
            </a:r>
            <a:r>
              <a:rPr lang="zh-CN" altLang="en-US" dirty="0">
                <a:solidFill>
                  <a:schemeClr val="accent4">
                    <a:lumMod val="60000"/>
                    <a:lumOff val="40000"/>
                  </a:schemeClr>
                </a:solidFill>
                <a:latin typeface="Arial" panose="020B0604020202020204" pitchFamily="34" charset="0"/>
              </a:rPr>
              <a:t>算法模板</a:t>
            </a:r>
            <a:r>
              <a:rPr lang="zh-CN" altLang="en-US" dirty="0">
                <a:latin typeface="Arial" panose="020B0604020202020204" pitchFamily="34" charset="0"/>
              </a:rPr>
              <a:t>概念</a:t>
            </a:r>
            <a:r>
              <a:rPr lang="zh-CN" altLang="en-US" dirty="0">
                <a:solidFill>
                  <a:srgbClr val="202122"/>
                </a:solidFill>
                <a:latin typeface="Arial" panose="020B0604020202020204" pitchFamily="34" charset="0"/>
              </a:rPr>
              <a:t>，例如</a:t>
            </a:r>
            <a:r>
              <a:rPr lang="en-US" altLang="zh-CN" dirty="0">
                <a:solidFill>
                  <a:srgbClr val="202122"/>
                </a:solidFill>
                <a:latin typeface="Arial" panose="020B0604020202020204" pitchFamily="34" charset="0"/>
              </a:rPr>
              <a:t>HMAC</a:t>
            </a:r>
            <a:r>
              <a:rPr lang="zh-CN" altLang="en-US" dirty="0">
                <a:solidFill>
                  <a:srgbClr val="202122"/>
                </a:solidFill>
                <a:latin typeface="Arial" panose="020B0604020202020204" pitchFamily="34" charset="0"/>
              </a:rPr>
              <a:t>（</a:t>
            </a:r>
            <a:r>
              <a:rPr lang="en-US" altLang="zh-CN" dirty="0">
                <a:solidFill>
                  <a:srgbClr val="202122"/>
                </a:solidFill>
                <a:latin typeface="Arial" panose="020B0604020202020204" pitchFamily="34" charset="0"/>
              </a:rPr>
              <a:t>SHA2</a:t>
            </a:r>
            <a:r>
              <a:rPr lang="zh-CN" altLang="en-US" dirty="0">
                <a:solidFill>
                  <a:srgbClr val="202122"/>
                </a:solidFill>
                <a:latin typeface="Arial" panose="020B0604020202020204" pitchFamily="34" charset="0"/>
              </a:rPr>
              <a:t>）</a:t>
            </a:r>
            <a:endParaRPr lang="en-US" altLang="zh-CN" dirty="0">
              <a:solidFill>
                <a:srgbClr val="202122"/>
              </a:solidFill>
              <a:latin typeface="Arial" panose="020B0604020202020204" pitchFamily="34" charset="0"/>
            </a:endParaRPr>
          </a:p>
          <a:p>
            <a:pPr marL="800100" lvl="1" indent="-342900" algn="just" eaLnBrk="1">
              <a:lnSpc>
                <a:spcPct val="130000"/>
              </a:lnSpc>
              <a:spcBef>
                <a:spcPts val="300"/>
              </a:spcBef>
              <a:spcAft>
                <a:spcPts val="300"/>
              </a:spcAft>
              <a:buClr>
                <a:srgbClr val="006C39"/>
              </a:buClr>
              <a:buFont typeface="Arial" panose="020B0604020202020204" pitchFamily="34" charset="0"/>
              <a:buChar char="•"/>
              <a:defRPr/>
            </a:pPr>
            <a:r>
              <a:rPr lang="zh-CN" altLang="en-US" b="1" dirty="0">
                <a:solidFill>
                  <a:srgbClr val="202122"/>
                </a:solidFill>
                <a:latin typeface="Arial" panose="020B0604020202020204" pitchFamily="34" charset="0"/>
              </a:rPr>
              <a:t>同步和异步</a:t>
            </a:r>
            <a:r>
              <a:rPr lang="zh-CN" altLang="en-US" dirty="0">
                <a:solidFill>
                  <a:srgbClr val="202122"/>
                </a:solidFill>
                <a:latin typeface="Arial" panose="020B0604020202020204" pitchFamily="34" charset="0"/>
              </a:rPr>
              <a:t>：同步模式下，调用进程</a:t>
            </a:r>
            <a:r>
              <a:rPr lang="zh-CN" altLang="en-US" dirty="0">
                <a:solidFill>
                  <a:schemeClr val="accent4">
                    <a:lumMod val="60000"/>
                    <a:lumOff val="40000"/>
                  </a:schemeClr>
                </a:solidFill>
                <a:latin typeface="Arial" panose="020B0604020202020204" pitchFamily="34" charset="0"/>
              </a:rPr>
              <a:t>等待</a:t>
            </a:r>
            <a:r>
              <a:rPr lang="zh-CN" altLang="en-US" dirty="0">
                <a:solidFill>
                  <a:srgbClr val="202122"/>
                </a:solidFill>
                <a:latin typeface="Arial" panose="020B0604020202020204" pitchFamily="34" charset="0"/>
              </a:rPr>
              <a:t>内核完成计算后再执行下一操作；异步模式下，调用者设置回调函数，在调用算法后</a:t>
            </a:r>
            <a:r>
              <a:rPr lang="zh-CN" altLang="en-US" dirty="0">
                <a:solidFill>
                  <a:schemeClr val="accent4">
                    <a:lumMod val="60000"/>
                    <a:lumOff val="40000"/>
                  </a:schemeClr>
                </a:solidFill>
                <a:latin typeface="Arial" panose="020B0604020202020204" pitchFamily="34" charset="0"/>
              </a:rPr>
              <a:t>立即投入下一步工作</a:t>
            </a:r>
            <a:r>
              <a:rPr lang="zh-CN" altLang="en-US" dirty="0">
                <a:solidFill>
                  <a:srgbClr val="202122"/>
                </a:solidFill>
                <a:latin typeface="Arial" panose="020B0604020202020204" pitchFamily="34" charset="0"/>
              </a:rPr>
              <a:t>，内核完成密码计算后会调用回调函数通知调用进程处理</a:t>
            </a:r>
            <a:endParaRPr lang="en-US" altLang="zh-CN" dirty="0">
              <a:solidFill>
                <a:srgbClr val="202122"/>
              </a:solidFill>
              <a:latin typeface="Arial" panose="020B0604020202020204" pitchFamily="34" charset="0"/>
            </a:endParaRPr>
          </a:p>
          <a:p>
            <a:pPr marL="800100" lvl="1" indent="-342900" algn="just" eaLnBrk="1">
              <a:lnSpc>
                <a:spcPct val="130000"/>
              </a:lnSpc>
              <a:spcBef>
                <a:spcPts val="300"/>
              </a:spcBef>
              <a:spcAft>
                <a:spcPts val="300"/>
              </a:spcAft>
              <a:buClr>
                <a:srgbClr val="006C39"/>
              </a:buClr>
              <a:buFont typeface="Arial" panose="020B0604020202020204" pitchFamily="34" charset="0"/>
              <a:buChar char="•"/>
              <a:defRPr/>
            </a:pPr>
            <a:r>
              <a:rPr lang="zh-CN" altLang="en-US" b="1" dirty="0">
                <a:solidFill>
                  <a:srgbClr val="202122"/>
                </a:solidFill>
                <a:latin typeface="Arial" panose="020B0604020202020204" pitchFamily="34" charset="0"/>
              </a:rPr>
              <a:t>用户态接口</a:t>
            </a:r>
            <a:r>
              <a:rPr lang="zh-CN" altLang="en-US" dirty="0">
                <a:solidFill>
                  <a:srgbClr val="202122"/>
                </a:solidFill>
                <a:latin typeface="Arial" panose="020B0604020202020204" pitchFamily="34" charset="0"/>
              </a:rPr>
              <a:t>：用户通过</a:t>
            </a:r>
            <a:r>
              <a:rPr lang="en-US" altLang="zh-CN" dirty="0" err="1">
                <a:solidFill>
                  <a:srgbClr val="202122"/>
                </a:solidFill>
                <a:latin typeface="Arial" panose="020B0604020202020204" pitchFamily="34" charset="0"/>
              </a:rPr>
              <a:t>setsockopt</a:t>
            </a:r>
            <a:r>
              <a:rPr lang="zh-CN" altLang="en-US" dirty="0">
                <a:solidFill>
                  <a:srgbClr val="202122"/>
                </a:solidFill>
                <a:latin typeface="Arial" panose="020B0604020202020204" pitchFamily="34" charset="0"/>
              </a:rPr>
              <a:t>系统调用传递</a:t>
            </a:r>
            <a:r>
              <a:rPr lang="zh-CN" altLang="en-US" dirty="0">
                <a:solidFill>
                  <a:schemeClr val="accent4">
                    <a:lumMod val="60000"/>
                    <a:lumOff val="40000"/>
                  </a:schemeClr>
                </a:solidFill>
                <a:latin typeface="Arial" panose="020B0604020202020204" pitchFamily="34" charset="0"/>
              </a:rPr>
              <a:t>明文、密钥</a:t>
            </a:r>
            <a:r>
              <a:rPr lang="zh-CN" altLang="en-US" dirty="0">
                <a:solidFill>
                  <a:srgbClr val="202122"/>
                </a:solidFill>
                <a:latin typeface="Arial" panose="020B0604020202020204" pitchFamily="34" charset="0"/>
              </a:rPr>
              <a:t>，密钥以明文形式存在于用户态内存中，只利用进程隔离和访问控制来进行密钥保护</a:t>
            </a:r>
            <a:endParaRPr lang="en-US" altLang="zh-CN" dirty="0">
              <a:solidFill>
                <a:srgbClr val="202122"/>
              </a:solidFill>
              <a:latin typeface="Arial" panose="020B0604020202020204" pitchFamily="34" charset="0"/>
            </a:endParaRPr>
          </a:p>
          <a:p>
            <a:pPr marL="800100" lvl="1" indent="-342900" algn="just" eaLnBrk="1">
              <a:lnSpc>
                <a:spcPct val="130000"/>
              </a:lnSpc>
              <a:spcBef>
                <a:spcPts val="300"/>
              </a:spcBef>
              <a:spcAft>
                <a:spcPts val="300"/>
              </a:spcAft>
              <a:buClr>
                <a:srgbClr val="006C39"/>
              </a:buClr>
              <a:buFont typeface="Arial" panose="020B0604020202020204" pitchFamily="34" charset="0"/>
              <a:buChar char="•"/>
              <a:defRPr/>
            </a:pPr>
            <a:r>
              <a:rPr lang="zh-CN" altLang="en-US" b="1" dirty="0">
                <a:solidFill>
                  <a:srgbClr val="202122"/>
                </a:solidFill>
                <a:latin typeface="Arial" panose="020B0604020202020204" pitchFamily="34" charset="0"/>
              </a:rPr>
              <a:t>密钥安全机制</a:t>
            </a:r>
            <a:r>
              <a:rPr lang="zh-CN" altLang="en-US" dirty="0">
                <a:solidFill>
                  <a:srgbClr val="202122"/>
                </a:solidFill>
                <a:latin typeface="Arial" panose="020B0604020202020204" pitchFamily="34" charset="0"/>
              </a:rPr>
              <a:t>：</a:t>
            </a:r>
            <a:r>
              <a:rPr lang="zh-CN" altLang="en-US" dirty="0"/>
              <a:t>没有独立的进程空间；密钥以</a:t>
            </a:r>
            <a:r>
              <a:rPr lang="zh-CN" altLang="en-US" dirty="0">
                <a:solidFill>
                  <a:schemeClr val="accent4">
                    <a:lumMod val="60000"/>
                    <a:lumOff val="40000"/>
                  </a:schemeClr>
                </a:solidFill>
              </a:rPr>
              <a:t>明文形式导入</a:t>
            </a:r>
            <a:r>
              <a:rPr lang="en-US" altLang="zh-CN" dirty="0">
                <a:solidFill>
                  <a:schemeClr val="accent4">
                    <a:lumMod val="60000"/>
                    <a:lumOff val="40000"/>
                  </a:schemeClr>
                </a:solidFill>
              </a:rPr>
              <a:t>/</a:t>
            </a:r>
            <a:r>
              <a:rPr lang="zh-CN" altLang="en-US" dirty="0">
                <a:solidFill>
                  <a:schemeClr val="accent4">
                    <a:lumMod val="60000"/>
                    <a:lumOff val="40000"/>
                  </a:schemeClr>
                </a:solidFill>
              </a:rPr>
              <a:t>导出</a:t>
            </a:r>
            <a:r>
              <a:rPr lang="zh-CN" altLang="en-US" dirty="0"/>
              <a:t>，使用完毕后需要调用接口销毁；</a:t>
            </a:r>
            <a:r>
              <a:rPr lang="zh-CN" altLang="en-US" dirty="0">
                <a:solidFill>
                  <a:schemeClr val="accent4">
                    <a:lumMod val="60000"/>
                    <a:lumOff val="40000"/>
                  </a:schemeClr>
                </a:solidFill>
              </a:rPr>
              <a:t>不支持</a:t>
            </a:r>
            <a:r>
              <a:rPr lang="zh-CN" altLang="en-US" dirty="0"/>
              <a:t>密钥的长期存储，密钥安全主要依赖于系统的</a:t>
            </a:r>
            <a:r>
              <a:rPr lang="zh-CN" altLang="en-US" dirty="0">
                <a:solidFill>
                  <a:schemeClr val="accent4">
                    <a:lumMod val="60000"/>
                    <a:lumOff val="40000"/>
                  </a:schemeClr>
                </a:solidFill>
              </a:rPr>
              <a:t>访问控制和口令的健壮性</a:t>
            </a:r>
            <a:endParaRPr lang="en-US" altLang="zh-CN" dirty="0">
              <a:solidFill>
                <a:schemeClr val="accent4">
                  <a:lumMod val="60000"/>
                  <a:lumOff val="40000"/>
                </a:schemeClr>
              </a:solidFill>
              <a:latin typeface="Arial" panose="020B0604020202020204" pitchFamily="34" charset="0"/>
            </a:endParaRPr>
          </a:p>
        </p:txBody>
      </p:sp>
    </p:spTree>
    <p:extLst>
      <p:ext uri="{BB962C8B-B14F-4D97-AF65-F5344CB8AC3E}">
        <p14:creationId xmlns:p14="http://schemas.microsoft.com/office/powerpoint/2010/main" val="141130576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7220" y="1381942"/>
            <a:ext cx="4425580" cy="4755333"/>
            <a:chOff x="6909170" y="1553392"/>
            <a:chExt cx="4425580" cy="4755333"/>
          </a:xfrm>
        </p:grpSpPr>
        <p:sp>
          <p:nvSpPr>
            <p:cNvPr id="34" name="文本占位符 11"/>
            <p:cNvSpPr txBox="1"/>
            <p:nvPr/>
          </p:nvSpPr>
          <p:spPr>
            <a:xfrm>
              <a:off x="6909170" y="4034115"/>
              <a:ext cx="4425580"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Summary and Homework</a:t>
              </a:r>
              <a:endParaRPr lang="zh-CN" altLang="en-US" sz="2800" dirty="0">
                <a:solidFill>
                  <a:schemeClr val="bg2">
                    <a:lumMod val="75000"/>
                  </a:schemeClr>
                </a:solidFill>
                <a:cs typeface="+mn-ea"/>
                <a:sym typeface="+mn-lt"/>
              </a:endParaRPr>
            </a:p>
          </p:txBody>
        </p:sp>
        <p:sp>
          <p:nvSpPr>
            <p:cNvPr id="3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总结与作业</a:t>
              </a: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609725" y="6153823"/>
              <a:ext cx="789631" cy="154902"/>
              <a:chOff x="8276107" y="6063574"/>
              <a:chExt cx="1190110" cy="233464"/>
            </a:xfrm>
          </p:grpSpPr>
          <p:sp>
            <p:nvSpPr>
              <p:cNvPr id="41" name="椭圆 40"/>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CA563-3A0A-4025-AE4D-B529FE4A7682}"/>
              </a:ext>
            </a:extLst>
          </p:cNvPr>
          <p:cNvSpPr>
            <a:spLocks noGrp="1"/>
          </p:cNvSpPr>
          <p:nvPr>
            <p:ph type="title"/>
          </p:nvPr>
        </p:nvSpPr>
        <p:spPr/>
        <p:txBody>
          <a:bodyPr/>
          <a:lstStyle/>
          <a:p>
            <a:r>
              <a:rPr lang="zh-CN" altLang="en-US" dirty="0"/>
              <a:t>小结</a:t>
            </a:r>
          </a:p>
        </p:txBody>
      </p:sp>
      <p:sp>
        <p:nvSpPr>
          <p:cNvPr id="3" name="矩形 2">
            <a:extLst>
              <a:ext uri="{FF2B5EF4-FFF2-40B4-BE49-F238E27FC236}">
                <a16:creationId xmlns:a16="http://schemas.microsoft.com/office/drawing/2014/main" id="{2493CB8C-0080-4F15-9625-54393DA9F812}"/>
              </a:ext>
            </a:extLst>
          </p:cNvPr>
          <p:cNvSpPr/>
          <p:nvPr/>
        </p:nvSpPr>
        <p:spPr>
          <a:xfrm>
            <a:off x="1465945" y="125220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6B7C0425-1591-44B2-A0C9-55545DCFCAA1}"/>
              </a:ext>
            </a:extLst>
          </p:cNvPr>
          <p:cNvCxnSpPr/>
          <p:nvPr/>
        </p:nvCxnSpPr>
        <p:spPr>
          <a:xfrm>
            <a:off x="3904345" y="1252207"/>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5AEC8D8-BCF1-4523-B5A4-7ECE85D1931F}"/>
              </a:ext>
            </a:extLst>
          </p:cNvPr>
          <p:cNvSpPr/>
          <p:nvPr/>
        </p:nvSpPr>
        <p:spPr>
          <a:xfrm>
            <a:off x="1465944" y="282678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AB329DF3-1A21-4951-987F-E1E8244CE2E0}"/>
              </a:ext>
            </a:extLst>
          </p:cNvPr>
          <p:cNvCxnSpPr/>
          <p:nvPr/>
        </p:nvCxnSpPr>
        <p:spPr>
          <a:xfrm>
            <a:off x="3904345" y="282678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F95A5EB-6624-4F03-A759-725675F35124}"/>
              </a:ext>
            </a:extLst>
          </p:cNvPr>
          <p:cNvSpPr/>
          <p:nvPr/>
        </p:nvSpPr>
        <p:spPr>
          <a:xfrm>
            <a:off x="1465945" y="438661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4E15DFEC-EC6C-4128-ACA4-FDF7F89CA6DB}"/>
              </a:ext>
            </a:extLst>
          </p:cNvPr>
          <p:cNvCxnSpPr/>
          <p:nvPr/>
        </p:nvCxnSpPr>
        <p:spPr>
          <a:xfrm>
            <a:off x="3904345" y="438661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19E81EAE-E895-4366-BF5F-F7710067C96E}"/>
              </a:ext>
            </a:extLst>
          </p:cNvPr>
          <p:cNvSpPr txBox="1"/>
          <p:nvPr/>
        </p:nvSpPr>
        <p:spPr>
          <a:xfrm>
            <a:off x="4842592" y="1884301"/>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dirty="0"/>
              <a:t>内核态和用户态隔离：特权级别</a:t>
            </a:r>
            <a:endParaRPr lang="en-US" altLang="zh-CN" sz="1800" dirty="0"/>
          </a:p>
          <a:p>
            <a:pPr>
              <a:lnSpc>
                <a:spcPct val="100000"/>
              </a:lnSpc>
              <a:spcBef>
                <a:spcPts val="300"/>
              </a:spcBef>
            </a:pPr>
            <a:r>
              <a:rPr lang="zh-CN" altLang="en-US" sz="1800" dirty="0"/>
              <a:t>用户态进程隔离：虚拟内存映射到物理内存</a:t>
            </a:r>
          </a:p>
        </p:txBody>
      </p:sp>
      <p:sp>
        <p:nvSpPr>
          <p:cNvPr id="13" name="文本占位符 6">
            <a:extLst>
              <a:ext uri="{FF2B5EF4-FFF2-40B4-BE49-F238E27FC236}">
                <a16:creationId xmlns:a16="http://schemas.microsoft.com/office/drawing/2014/main" id="{10E69EA5-74B7-4E52-8C72-74D562504277}"/>
              </a:ext>
            </a:extLst>
          </p:cNvPr>
          <p:cNvSpPr txBox="1"/>
          <p:nvPr/>
        </p:nvSpPr>
        <p:spPr>
          <a:xfrm>
            <a:off x="4913771" y="1426374"/>
            <a:ext cx="4651141"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内存管理机制</a:t>
            </a:r>
          </a:p>
        </p:txBody>
      </p:sp>
      <p:sp>
        <p:nvSpPr>
          <p:cNvPr id="14" name="文本框 13">
            <a:extLst>
              <a:ext uri="{FF2B5EF4-FFF2-40B4-BE49-F238E27FC236}">
                <a16:creationId xmlns:a16="http://schemas.microsoft.com/office/drawing/2014/main" id="{A9E3AEF2-A558-41DC-847D-F63CDD9C60DE}"/>
              </a:ext>
            </a:extLst>
          </p:cNvPr>
          <p:cNvSpPr txBox="1"/>
          <p:nvPr/>
        </p:nvSpPr>
        <p:spPr>
          <a:xfrm>
            <a:off x="4245089" y="1585610"/>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1</a:t>
            </a:r>
            <a:endParaRPr lang="zh-CN" altLang="en-US" sz="4400" b="1" spc="300" dirty="0">
              <a:solidFill>
                <a:schemeClr val="accent4"/>
              </a:solidFill>
              <a:latin typeface="+mn-ea"/>
            </a:endParaRPr>
          </a:p>
        </p:txBody>
      </p:sp>
      <p:cxnSp>
        <p:nvCxnSpPr>
          <p:cNvPr id="15" name="直接连接符 14">
            <a:extLst>
              <a:ext uri="{FF2B5EF4-FFF2-40B4-BE49-F238E27FC236}">
                <a16:creationId xmlns:a16="http://schemas.microsoft.com/office/drawing/2014/main" id="{7E2C476E-C9CA-41B0-BDC0-C930F20ED8E9}"/>
              </a:ext>
            </a:extLst>
          </p:cNvPr>
          <p:cNvCxnSpPr/>
          <p:nvPr/>
        </p:nvCxnSpPr>
        <p:spPr>
          <a:xfrm flipH="1">
            <a:off x="4411391" y="1923651"/>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1">
            <a:extLst>
              <a:ext uri="{FF2B5EF4-FFF2-40B4-BE49-F238E27FC236}">
                <a16:creationId xmlns:a16="http://schemas.microsoft.com/office/drawing/2014/main" id="{E3AEB399-46BD-4F76-9D7B-56CAF9C878DC}"/>
              </a:ext>
            </a:extLst>
          </p:cNvPr>
          <p:cNvSpPr txBox="1"/>
          <p:nvPr/>
        </p:nvSpPr>
        <p:spPr>
          <a:xfrm>
            <a:off x="4894850" y="3448174"/>
            <a:ext cx="5831886"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en-US" altLang="zh-CN" sz="1800" spc="0" dirty="0"/>
              <a:t>OpenSSL</a:t>
            </a:r>
            <a:r>
              <a:rPr lang="zh-CN" altLang="en-US" sz="1800" spc="0" dirty="0"/>
              <a:t>、</a:t>
            </a:r>
            <a:r>
              <a:rPr lang="en-US" altLang="zh-CN" sz="1800" spc="0" dirty="0"/>
              <a:t>Crypto++</a:t>
            </a:r>
            <a:r>
              <a:rPr lang="zh-CN" altLang="en-US" sz="1800" spc="0" dirty="0"/>
              <a:t>、</a:t>
            </a:r>
            <a:r>
              <a:rPr lang="en-US" altLang="zh-CN" sz="1800" spc="0" dirty="0" err="1"/>
              <a:t>Cryptlib</a:t>
            </a:r>
            <a:r>
              <a:rPr lang="zh-CN" altLang="en-US" sz="1800" spc="0" dirty="0"/>
              <a:t>、</a:t>
            </a:r>
            <a:r>
              <a:rPr lang="en-US" altLang="zh-CN" sz="1800" spc="0" dirty="0"/>
              <a:t>Nettle</a:t>
            </a:r>
            <a:r>
              <a:rPr lang="zh-CN" altLang="en-US" sz="1800" spc="0" dirty="0"/>
              <a:t>、</a:t>
            </a:r>
            <a:r>
              <a:rPr lang="en-US" altLang="zh-CN" sz="1800" spc="0" dirty="0" err="1"/>
              <a:t>Libgcrypt</a:t>
            </a:r>
            <a:endParaRPr lang="en-US" altLang="zh-CN" sz="1800" spc="0" dirty="0"/>
          </a:p>
          <a:p>
            <a:pPr>
              <a:lnSpc>
                <a:spcPct val="100000"/>
              </a:lnSpc>
              <a:spcBef>
                <a:spcPts val="300"/>
              </a:spcBef>
            </a:pPr>
            <a:r>
              <a:rPr lang="zh-CN" altLang="en-US" sz="1800" spc="0" dirty="0"/>
              <a:t>用户态密码库中的密钥安全防护</a:t>
            </a:r>
          </a:p>
        </p:txBody>
      </p:sp>
      <p:sp>
        <p:nvSpPr>
          <p:cNvPr id="17" name="文本占位符 6">
            <a:extLst>
              <a:ext uri="{FF2B5EF4-FFF2-40B4-BE49-F238E27FC236}">
                <a16:creationId xmlns:a16="http://schemas.microsoft.com/office/drawing/2014/main" id="{A40D6EFC-DBB2-4D68-BB46-AB1C39E5A397}"/>
              </a:ext>
            </a:extLst>
          </p:cNvPr>
          <p:cNvSpPr txBox="1"/>
          <p:nvPr/>
        </p:nvSpPr>
        <p:spPr>
          <a:xfrm>
            <a:off x="4913771" y="2997391"/>
            <a:ext cx="4651141"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用户态密码库</a:t>
            </a:r>
          </a:p>
        </p:txBody>
      </p:sp>
      <p:sp>
        <p:nvSpPr>
          <p:cNvPr id="18" name="文本框 17">
            <a:extLst>
              <a:ext uri="{FF2B5EF4-FFF2-40B4-BE49-F238E27FC236}">
                <a16:creationId xmlns:a16="http://schemas.microsoft.com/office/drawing/2014/main" id="{735E8BA9-6030-4C16-A146-A3CD9315845B}"/>
              </a:ext>
            </a:extLst>
          </p:cNvPr>
          <p:cNvSpPr txBox="1"/>
          <p:nvPr/>
        </p:nvSpPr>
        <p:spPr>
          <a:xfrm>
            <a:off x="4245089" y="3156627"/>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2</a:t>
            </a:r>
            <a:endParaRPr lang="zh-CN" altLang="en-US" sz="4400" b="1" spc="300" dirty="0">
              <a:solidFill>
                <a:schemeClr val="accent4"/>
              </a:solidFill>
              <a:latin typeface="+mn-ea"/>
            </a:endParaRPr>
          </a:p>
        </p:txBody>
      </p:sp>
      <p:cxnSp>
        <p:nvCxnSpPr>
          <p:cNvPr id="19" name="直接连接符 18">
            <a:extLst>
              <a:ext uri="{FF2B5EF4-FFF2-40B4-BE49-F238E27FC236}">
                <a16:creationId xmlns:a16="http://schemas.microsoft.com/office/drawing/2014/main" id="{E1A3E643-D9A3-4FA1-892F-12E54A4D6DA5}"/>
              </a:ext>
            </a:extLst>
          </p:cNvPr>
          <p:cNvCxnSpPr/>
          <p:nvPr/>
        </p:nvCxnSpPr>
        <p:spPr>
          <a:xfrm flipH="1">
            <a:off x="4411391" y="3494668"/>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1">
            <a:extLst>
              <a:ext uri="{FF2B5EF4-FFF2-40B4-BE49-F238E27FC236}">
                <a16:creationId xmlns:a16="http://schemas.microsoft.com/office/drawing/2014/main" id="{8F8B35F7-F623-4DAB-9C1E-C3AA69F05789}"/>
              </a:ext>
            </a:extLst>
          </p:cNvPr>
          <p:cNvSpPr txBox="1"/>
          <p:nvPr/>
        </p:nvSpPr>
        <p:spPr>
          <a:xfrm>
            <a:off x="4957314" y="5051398"/>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en-US" altLang="zh-CN" sz="1800" spc="0" dirty="0"/>
              <a:t>Windows CNG</a:t>
            </a:r>
            <a:r>
              <a:rPr lang="zh-CN" altLang="en-US" sz="1800" spc="0" dirty="0"/>
              <a:t>：密码原语、密钥存储</a:t>
            </a:r>
            <a:endParaRPr lang="en-US" altLang="zh-CN" sz="1800" spc="0" dirty="0"/>
          </a:p>
          <a:p>
            <a:pPr>
              <a:lnSpc>
                <a:spcPct val="100000"/>
              </a:lnSpc>
              <a:spcBef>
                <a:spcPts val="300"/>
              </a:spcBef>
            </a:pPr>
            <a:r>
              <a:rPr lang="en-US" altLang="zh-CN" sz="1800" spc="0" dirty="0"/>
              <a:t>Linux Kernel Crypto API</a:t>
            </a:r>
            <a:endParaRPr lang="zh-CN" altLang="en-US" sz="1800" spc="0" dirty="0"/>
          </a:p>
        </p:txBody>
      </p:sp>
      <p:sp>
        <p:nvSpPr>
          <p:cNvPr id="21" name="文本占位符 6">
            <a:extLst>
              <a:ext uri="{FF2B5EF4-FFF2-40B4-BE49-F238E27FC236}">
                <a16:creationId xmlns:a16="http://schemas.microsoft.com/office/drawing/2014/main" id="{B6BF2DF5-949D-447C-84ED-E2DDCCD05C2F}"/>
              </a:ext>
            </a:extLst>
          </p:cNvPr>
          <p:cNvSpPr txBox="1"/>
          <p:nvPr/>
        </p:nvSpPr>
        <p:spPr>
          <a:xfrm>
            <a:off x="4913771" y="4600615"/>
            <a:ext cx="5095349"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内核态密码软件实现</a:t>
            </a:r>
          </a:p>
        </p:txBody>
      </p:sp>
      <p:sp>
        <p:nvSpPr>
          <p:cNvPr id="22" name="文本框 21">
            <a:extLst>
              <a:ext uri="{FF2B5EF4-FFF2-40B4-BE49-F238E27FC236}">
                <a16:creationId xmlns:a16="http://schemas.microsoft.com/office/drawing/2014/main" id="{5975A994-5BD5-4546-A335-A86BADFA6D17}"/>
              </a:ext>
            </a:extLst>
          </p:cNvPr>
          <p:cNvSpPr txBox="1"/>
          <p:nvPr/>
        </p:nvSpPr>
        <p:spPr>
          <a:xfrm>
            <a:off x="4245089" y="4759851"/>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3</a:t>
            </a:r>
            <a:endParaRPr lang="zh-CN" altLang="en-US" sz="4400" b="1" spc="300" dirty="0">
              <a:solidFill>
                <a:schemeClr val="accent4"/>
              </a:solidFill>
              <a:latin typeface="+mn-ea"/>
            </a:endParaRPr>
          </a:p>
        </p:txBody>
      </p:sp>
      <p:cxnSp>
        <p:nvCxnSpPr>
          <p:cNvPr id="23" name="直接连接符 22">
            <a:extLst>
              <a:ext uri="{FF2B5EF4-FFF2-40B4-BE49-F238E27FC236}">
                <a16:creationId xmlns:a16="http://schemas.microsoft.com/office/drawing/2014/main" id="{05ECA24E-A8C5-482C-BC48-1E2ADA4084B4}"/>
              </a:ext>
            </a:extLst>
          </p:cNvPr>
          <p:cNvCxnSpPr/>
          <p:nvPr/>
        </p:nvCxnSpPr>
        <p:spPr>
          <a:xfrm flipH="1">
            <a:off x="4411391" y="5097892"/>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E3887B9C-9E2B-4376-880A-B36B3BC4A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301" y="1385576"/>
            <a:ext cx="1184687" cy="1184687"/>
          </a:xfrm>
          <a:prstGeom prst="rect">
            <a:avLst/>
          </a:prstGeom>
          <a:ln>
            <a:noFill/>
          </a:ln>
          <a:effectLst>
            <a:outerShdw blurRad="292100" dist="139700" dir="2700000" algn="tl" rotWithShape="0">
              <a:srgbClr val="333333">
                <a:alpha val="65000"/>
              </a:srgbClr>
            </a:outerShdw>
          </a:effectLst>
        </p:spPr>
      </p:pic>
      <p:pic>
        <p:nvPicPr>
          <p:cNvPr id="25" name="图片 24">
            <a:extLst>
              <a:ext uri="{FF2B5EF4-FFF2-40B4-BE49-F238E27FC236}">
                <a16:creationId xmlns:a16="http://schemas.microsoft.com/office/drawing/2014/main" id="{0BFBD5EE-F402-4013-AFB7-816EEA89A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413" y="2917235"/>
            <a:ext cx="1270516" cy="1270516"/>
          </a:xfrm>
          <a:prstGeom prst="rect">
            <a:avLst/>
          </a:prstGeom>
          <a:ln>
            <a:noFill/>
          </a:ln>
          <a:effectLst>
            <a:outerShdw blurRad="292100" dist="139700" dir="2700000" algn="tl" rotWithShape="0">
              <a:srgbClr val="333333">
                <a:alpha val="65000"/>
              </a:srgbClr>
            </a:outerShdw>
          </a:effectLst>
        </p:spPr>
      </p:pic>
      <p:pic>
        <p:nvPicPr>
          <p:cNvPr id="28" name="图片 27">
            <a:extLst>
              <a:ext uri="{FF2B5EF4-FFF2-40B4-BE49-F238E27FC236}">
                <a16:creationId xmlns:a16="http://schemas.microsoft.com/office/drawing/2014/main" id="{CE2DBCFF-FE0F-45A6-8566-4B1440C60C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0763" y="4600615"/>
            <a:ext cx="1184686" cy="1184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567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pic>
        <p:nvPicPr>
          <p:cNvPr id="1028" name="Picture 4" descr="小黄人：作业~~表情包">
            <a:extLst>
              <a:ext uri="{FF2B5EF4-FFF2-40B4-BE49-F238E27FC236}">
                <a16:creationId xmlns:a16="http://schemas.microsoft.com/office/drawing/2014/main" id="{025BDB8D-8097-4CA2-A59B-9982E324C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374" y="3054448"/>
            <a:ext cx="3423949" cy="34239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4211349" y="966399"/>
            <a:ext cx="7338786" cy="5358651"/>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0" name="文本框"/>
          <p:cNvSpPr txBox="1"/>
          <p:nvPr/>
        </p:nvSpPr>
        <p:spPr>
          <a:xfrm>
            <a:off x="4787887" y="1994261"/>
            <a:ext cx="6428799" cy="760721"/>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latin typeface="Arial" panose="020B0604020202020204"/>
                <a:ea typeface="微软雅黑" panose="020B0503020204020204" pitchFamily="34" charset="-122"/>
              </a:rPr>
              <a:t>调研一个用户态密码库，了解该算法库实现了哪些密码算法，以及如何进行密钥保护</a:t>
            </a:r>
            <a:endParaRPr lang="en-US" altLang="zh-CN" sz="2000" spc="300" dirty="0">
              <a:latin typeface="Arial" panose="020B0604020202020204"/>
              <a:ea typeface="微软雅黑" panose="020B0503020204020204" pitchFamily="34" charset="-122"/>
            </a:endParaRPr>
          </a:p>
        </p:txBody>
      </p:sp>
      <p:sp>
        <p:nvSpPr>
          <p:cNvPr id="6" name="矩形 5">
            <a:extLst>
              <a:ext uri="{FF2B5EF4-FFF2-40B4-BE49-F238E27FC236}">
                <a16:creationId xmlns:a16="http://schemas.microsoft.com/office/drawing/2014/main" id="{74BE9F74-B7F6-4B09-89F9-78E3FFB216CF}"/>
              </a:ext>
            </a:extLst>
          </p:cNvPr>
          <p:cNvSpPr/>
          <p:nvPr/>
        </p:nvSpPr>
        <p:spPr>
          <a:xfrm>
            <a:off x="5330787" y="3216237"/>
            <a:ext cx="5248552" cy="2123658"/>
          </a:xfrm>
          <a:prstGeom prst="rect">
            <a:avLst/>
          </a:prstGeom>
          <a:noFill/>
        </p:spPr>
        <p:txBody>
          <a:bodyPr wrap="none" lIns="91440" tIns="45720" rIns="91440" bIns="45720">
            <a:spAutoFit/>
          </a:bodyPr>
          <a:lstStyle/>
          <a:p>
            <a:pPr algn="ctr"/>
            <a:r>
              <a:rPr lang="en-US" altLang="zh-CN"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OpenSSL Crypto++</a:t>
            </a:r>
          </a:p>
          <a:p>
            <a:pPr algn="ctr"/>
            <a:r>
              <a:rPr lang="en-US" altLang="zh-CN" sz="4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Cryptlib</a:t>
            </a:r>
            <a:r>
              <a:rPr lang="en-US" altLang="zh-CN"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Nettle</a:t>
            </a:r>
          </a:p>
          <a:p>
            <a:pPr algn="ctr"/>
            <a:r>
              <a:rPr lang="en-US" altLang="zh-CN" sz="4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Libgcrypt</a:t>
            </a:r>
            <a:endParaRPr lang="zh-CN" alt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108838606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565651" y="2925486"/>
            <a:ext cx="6914815" cy="97039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华文琥珀" panose="02010800040101010101" pitchFamily="2" charset="-122"/>
                <a:ea typeface="华文琥珀" panose="02010800040101010101" pitchFamily="2" charset="-122"/>
              </a:rPr>
              <a:t>探讨时间</a:t>
            </a:r>
          </a:p>
        </p:txBody>
      </p:sp>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FA7079C-1119-4CEE-BF8E-BF989FDFFCAE}"/>
              </a:ext>
            </a:extLst>
          </p:cNvPr>
          <p:cNvGrpSpPr/>
          <p:nvPr/>
        </p:nvGrpSpPr>
        <p:grpSpPr>
          <a:xfrm>
            <a:off x="6751619" y="2669721"/>
            <a:ext cx="1110588" cy="1171575"/>
            <a:chOff x="9038676" y="2453000"/>
            <a:chExt cx="473036" cy="525437"/>
          </a:xfrm>
          <a:solidFill>
            <a:schemeClr val="bg1"/>
          </a:solidFill>
        </p:grpSpPr>
        <p:sp>
          <p:nvSpPr>
            <p:cNvPr id="9" name="任意多边形: 形状 8">
              <a:extLst>
                <a:ext uri="{FF2B5EF4-FFF2-40B4-BE49-F238E27FC236}">
                  <a16:creationId xmlns:a16="http://schemas.microsoft.com/office/drawing/2014/main" id="{013E4C53-101C-4282-B164-F4582F5E9298}"/>
                </a:ext>
              </a:extLst>
            </p:cNvPr>
            <p:cNvSpPr/>
            <p:nvPr/>
          </p:nvSpPr>
          <p:spPr>
            <a:xfrm>
              <a:off x="9122895" y="2539687"/>
              <a:ext cx="303750" cy="438750"/>
            </a:xfrm>
            <a:custGeom>
              <a:avLst/>
              <a:gdLst>
                <a:gd name="connsiteX0" fmla="*/ 166421 w 303750"/>
                <a:gd name="connsiteY0" fmla="*/ 0 h 438750"/>
                <a:gd name="connsiteX1" fmla="*/ 147167 w 303750"/>
                <a:gd name="connsiteY1" fmla="*/ 0 h 438750"/>
                <a:gd name="connsiteX2" fmla="*/ 0 w 303750"/>
                <a:gd name="connsiteY2" fmla="*/ 157309 h 438750"/>
                <a:gd name="connsiteX3" fmla="*/ 69221 w 303750"/>
                <a:gd name="connsiteY3" fmla="*/ 287938 h 438750"/>
                <a:gd name="connsiteX4" fmla="*/ 69221 w 303750"/>
                <a:gd name="connsiteY4" fmla="*/ 333197 h 438750"/>
                <a:gd name="connsiteX5" fmla="*/ 81793 w 303750"/>
                <a:gd name="connsiteY5" fmla="*/ 356619 h 438750"/>
                <a:gd name="connsiteX6" fmla="*/ 85050 w 303750"/>
                <a:gd name="connsiteY6" fmla="*/ 362273 h 438750"/>
                <a:gd name="connsiteX7" fmla="*/ 82502 w 303750"/>
                <a:gd name="connsiteY7" fmla="*/ 368246 h 438750"/>
                <a:gd name="connsiteX8" fmla="*/ 70673 w 303750"/>
                <a:gd name="connsiteY8" fmla="*/ 381257 h 438750"/>
                <a:gd name="connsiteX9" fmla="*/ 70673 w 303750"/>
                <a:gd name="connsiteY9" fmla="*/ 410434 h 438750"/>
                <a:gd name="connsiteX10" fmla="*/ 82502 w 303750"/>
                <a:gd name="connsiteY10" fmla="*/ 422246 h 438750"/>
                <a:gd name="connsiteX11" fmla="*/ 90416 w 303750"/>
                <a:gd name="connsiteY11" fmla="*/ 422246 h 438750"/>
                <a:gd name="connsiteX12" fmla="*/ 101351 w 303750"/>
                <a:gd name="connsiteY12" fmla="*/ 427478 h 438750"/>
                <a:gd name="connsiteX13" fmla="*/ 156802 w 303750"/>
                <a:gd name="connsiteY13" fmla="*/ 450225 h 438750"/>
                <a:gd name="connsiteX14" fmla="*/ 212237 w 303750"/>
                <a:gd name="connsiteY14" fmla="*/ 427478 h 438750"/>
                <a:gd name="connsiteX15" fmla="*/ 223172 w 303750"/>
                <a:gd name="connsiteY15" fmla="*/ 422246 h 438750"/>
                <a:gd name="connsiteX16" fmla="*/ 231086 w 303750"/>
                <a:gd name="connsiteY16" fmla="*/ 422246 h 438750"/>
                <a:gd name="connsiteX17" fmla="*/ 242916 w 303750"/>
                <a:gd name="connsiteY17" fmla="*/ 410434 h 438750"/>
                <a:gd name="connsiteX18" fmla="*/ 242916 w 303750"/>
                <a:gd name="connsiteY18" fmla="*/ 381257 h 438750"/>
                <a:gd name="connsiteX19" fmla="*/ 231086 w 303750"/>
                <a:gd name="connsiteY19" fmla="*/ 368246 h 438750"/>
                <a:gd name="connsiteX20" fmla="*/ 228555 w 303750"/>
                <a:gd name="connsiteY20" fmla="*/ 362273 h 438750"/>
                <a:gd name="connsiteX21" fmla="*/ 231812 w 303750"/>
                <a:gd name="connsiteY21" fmla="*/ 356619 h 438750"/>
                <a:gd name="connsiteX22" fmla="*/ 244367 w 303750"/>
                <a:gd name="connsiteY22" fmla="*/ 333197 h 438750"/>
                <a:gd name="connsiteX23" fmla="*/ 244367 w 303750"/>
                <a:gd name="connsiteY23" fmla="*/ 287938 h 438750"/>
                <a:gd name="connsiteX24" fmla="*/ 313588 w 303750"/>
                <a:gd name="connsiteY24" fmla="*/ 157309 h 438750"/>
                <a:gd name="connsiteX25" fmla="*/ 166421 w 303750"/>
                <a:gd name="connsiteY25" fmla="*/ 0 h 438750"/>
                <a:gd name="connsiteX26" fmla="*/ 211478 w 303750"/>
                <a:gd name="connsiteY26" fmla="*/ 253699 h 438750"/>
                <a:gd name="connsiteX27" fmla="*/ 202652 w 303750"/>
                <a:gd name="connsiteY27" fmla="*/ 258272 h 438750"/>
                <a:gd name="connsiteX28" fmla="*/ 202652 w 303750"/>
                <a:gd name="connsiteY28" fmla="*/ 300274 h 438750"/>
                <a:gd name="connsiteX29" fmla="*/ 190688 w 303750"/>
                <a:gd name="connsiteY29" fmla="*/ 315107 h 438750"/>
                <a:gd name="connsiteX30" fmla="*/ 172091 w 303750"/>
                <a:gd name="connsiteY30" fmla="*/ 319022 h 438750"/>
                <a:gd name="connsiteX31" fmla="*/ 141514 w 303750"/>
                <a:gd name="connsiteY31" fmla="*/ 319022 h 438750"/>
                <a:gd name="connsiteX32" fmla="*/ 122918 w 303750"/>
                <a:gd name="connsiteY32" fmla="*/ 315107 h 438750"/>
                <a:gd name="connsiteX33" fmla="*/ 110953 w 303750"/>
                <a:gd name="connsiteY33" fmla="*/ 300274 h 438750"/>
                <a:gd name="connsiteX34" fmla="*/ 110953 w 303750"/>
                <a:gd name="connsiteY34" fmla="*/ 258255 h 438750"/>
                <a:gd name="connsiteX35" fmla="*/ 102128 w 303750"/>
                <a:gd name="connsiteY35" fmla="*/ 253682 h 438750"/>
                <a:gd name="connsiteX36" fmla="*/ 48516 w 303750"/>
                <a:gd name="connsiteY36" fmla="*/ 160161 h 438750"/>
                <a:gd name="connsiteX37" fmla="*/ 156802 w 303750"/>
                <a:gd name="connsiteY37" fmla="*/ 50676 h 438750"/>
                <a:gd name="connsiteX38" fmla="*/ 265073 w 303750"/>
                <a:gd name="connsiteY38" fmla="*/ 160161 h 438750"/>
                <a:gd name="connsiteX39" fmla="*/ 211478 w 303750"/>
                <a:gd name="connsiteY39" fmla="*/ 253699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3750" h="438750">
                  <a:moveTo>
                    <a:pt x="166421" y="0"/>
                  </a:moveTo>
                  <a:lnTo>
                    <a:pt x="147167" y="0"/>
                  </a:lnTo>
                  <a:cubicBezTo>
                    <a:pt x="65289" y="5181"/>
                    <a:pt x="0" y="73643"/>
                    <a:pt x="0" y="157309"/>
                  </a:cubicBezTo>
                  <a:cubicBezTo>
                    <a:pt x="0" y="214819"/>
                    <a:pt x="25380" y="260769"/>
                    <a:pt x="69221" y="287938"/>
                  </a:cubicBezTo>
                  <a:lnTo>
                    <a:pt x="69221" y="333197"/>
                  </a:lnTo>
                  <a:cubicBezTo>
                    <a:pt x="69221" y="346410"/>
                    <a:pt x="74132" y="351523"/>
                    <a:pt x="81793" y="356619"/>
                  </a:cubicBezTo>
                  <a:cubicBezTo>
                    <a:pt x="83700" y="357851"/>
                    <a:pt x="84915" y="359961"/>
                    <a:pt x="85050" y="362273"/>
                  </a:cubicBezTo>
                  <a:cubicBezTo>
                    <a:pt x="85185" y="364568"/>
                    <a:pt x="85404" y="367538"/>
                    <a:pt x="82502" y="368246"/>
                  </a:cubicBezTo>
                  <a:cubicBezTo>
                    <a:pt x="70639" y="368246"/>
                    <a:pt x="70673" y="381257"/>
                    <a:pt x="70673" y="381257"/>
                  </a:cubicBezTo>
                  <a:cubicBezTo>
                    <a:pt x="70673" y="386522"/>
                    <a:pt x="70673" y="410434"/>
                    <a:pt x="70673" y="410434"/>
                  </a:cubicBezTo>
                  <a:cubicBezTo>
                    <a:pt x="70673" y="416964"/>
                    <a:pt x="75954" y="422246"/>
                    <a:pt x="82502" y="422246"/>
                  </a:cubicBezTo>
                  <a:lnTo>
                    <a:pt x="90416" y="422246"/>
                  </a:lnTo>
                  <a:cubicBezTo>
                    <a:pt x="96744" y="422246"/>
                    <a:pt x="101351" y="427478"/>
                    <a:pt x="101351" y="427478"/>
                  </a:cubicBezTo>
                  <a:cubicBezTo>
                    <a:pt x="101351" y="427478"/>
                    <a:pt x="129178" y="450225"/>
                    <a:pt x="156802" y="450225"/>
                  </a:cubicBezTo>
                  <a:cubicBezTo>
                    <a:pt x="184815" y="450225"/>
                    <a:pt x="212237" y="427478"/>
                    <a:pt x="212237" y="427478"/>
                  </a:cubicBezTo>
                  <a:cubicBezTo>
                    <a:pt x="212237" y="427478"/>
                    <a:pt x="216844" y="422246"/>
                    <a:pt x="223172" y="422246"/>
                  </a:cubicBezTo>
                  <a:lnTo>
                    <a:pt x="231086" y="422246"/>
                  </a:lnTo>
                  <a:cubicBezTo>
                    <a:pt x="237651" y="422246"/>
                    <a:pt x="242916" y="416964"/>
                    <a:pt x="242916" y="410434"/>
                  </a:cubicBezTo>
                  <a:cubicBezTo>
                    <a:pt x="242916" y="410434"/>
                    <a:pt x="242916" y="386539"/>
                    <a:pt x="242916" y="381257"/>
                  </a:cubicBezTo>
                  <a:cubicBezTo>
                    <a:pt x="242916" y="381257"/>
                    <a:pt x="242949" y="368246"/>
                    <a:pt x="231086" y="368246"/>
                  </a:cubicBezTo>
                  <a:cubicBezTo>
                    <a:pt x="228184" y="367554"/>
                    <a:pt x="228420" y="364534"/>
                    <a:pt x="228555" y="362273"/>
                  </a:cubicBezTo>
                  <a:cubicBezTo>
                    <a:pt x="228724" y="359961"/>
                    <a:pt x="229905" y="357851"/>
                    <a:pt x="231812" y="356619"/>
                  </a:cubicBezTo>
                  <a:cubicBezTo>
                    <a:pt x="239456" y="351523"/>
                    <a:pt x="244367" y="346427"/>
                    <a:pt x="244367" y="333197"/>
                  </a:cubicBezTo>
                  <a:lnTo>
                    <a:pt x="244367" y="287938"/>
                  </a:lnTo>
                  <a:cubicBezTo>
                    <a:pt x="288208" y="260786"/>
                    <a:pt x="313588" y="214819"/>
                    <a:pt x="313588" y="157309"/>
                  </a:cubicBezTo>
                  <a:cubicBezTo>
                    <a:pt x="313588" y="73643"/>
                    <a:pt x="248333" y="5164"/>
                    <a:pt x="166421" y="0"/>
                  </a:cubicBezTo>
                  <a:close/>
                  <a:moveTo>
                    <a:pt x="211478" y="253699"/>
                  </a:moveTo>
                  <a:lnTo>
                    <a:pt x="202652" y="258272"/>
                  </a:lnTo>
                  <a:lnTo>
                    <a:pt x="202652" y="300274"/>
                  </a:lnTo>
                  <a:cubicBezTo>
                    <a:pt x="202652" y="307463"/>
                    <a:pt x="197674" y="313588"/>
                    <a:pt x="190688" y="315107"/>
                  </a:cubicBezTo>
                  <a:lnTo>
                    <a:pt x="172091" y="319022"/>
                  </a:lnTo>
                  <a:cubicBezTo>
                    <a:pt x="168953" y="319714"/>
                    <a:pt x="153968" y="322194"/>
                    <a:pt x="141514" y="319022"/>
                  </a:cubicBezTo>
                  <a:lnTo>
                    <a:pt x="122918" y="315107"/>
                  </a:lnTo>
                  <a:cubicBezTo>
                    <a:pt x="115931" y="313588"/>
                    <a:pt x="110953" y="307463"/>
                    <a:pt x="110953" y="300274"/>
                  </a:cubicBezTo>
                  <a:lnTo>
                    <a:pt x="110953" y="258255"/>
                  </a:lnTo>
                  <a:lnTo>
                    <a:pt x="102128" y="253682"/>
                  </a:lnTo>
                  <a:cubicBezTo>
                    <a:pt x="57814" y="230901"/>
                    <a:pt x="48516" y="190215"/>
                    <a:pt x="48516" y="160161"/>
                  </a:cubicBezTo>
                  <a:cubicBezTo>
                    <a:pt x="48516" y="99900"/>
                    <a:pt x="97031" y="50878"/>
                    <a:pt x="156802" y="50676"/>
                  </a:cubicBezTo>
                  <a:cubicBezTo>
                    <a:pt x="216557" y="50878"/>
                    <a:pt x="265073" y="99900"/>
                    <a:pt x="265073" y="160161"/>
                  </a:cubicBezTo>
                  <a:cubicBezTo>
                    <a:pt x="265073" y="190232"/>
                    <a:pt x="255774" y="230918"/>
                    <a:pt x="211478" y="25369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ADDA7188-65EC-4335-A87A-9B2E0D57B9FC}"/>
                </a:ext>
              </a:extLst>
            </p:cNvPr>
            <p:cNvSpPr/>
            <p:nvPr/>
          </p:nvSpPr>
          <p:spPr>
            <a:xfrm>
              <a:off x="9420525" y="2536256"/>
              <a:ext cx="50625" cy="50625"/>
            </a:xfrm>
            <a:custGeom>
              <a:avLst/>
              <a:gdLst>
                <a:gd name="connsiteX0" fmla="*/ 57809 w 50625"/>
                <a:gd name="connsiteY0" fmla="*/ 21352 h 50625"/>
                <a:gd name="connsiteX1" fmla="*/ 54839 w 50625"/>
                <a:gd name="connsiteY1" fmla="*/ 10468 h 50625"/>
                <a:gd name="connsiteX2" fmla="*/ 50417 w 50625"/>
                <a:gd name="connsiteY2" fmla="*/ 5051 h 50625"/>
                <a:gd name="connsiteX3" fmla="*/ 40309 w 50625"/>
                <a:gd name="connsiteY3" fmla="*/ 22 h 50625"/>
                <a:gd name="connsiteX4" fmla="*/ 29746 w 50625"/>
                <a:gd name="connsiteY4" fmla="*/ 3903 h 50625"/>
                <a:gd name="connsiteX5" fmla="*/ 4349 w 50625"/>
                <a:gd name="connsiteY5" fmla="*/ 28052 h 50625"/>
                <a:gd name="connsiteX6" fmla="*/ 3218 w 50625"/>
                <a:gd name="connsiteY6" fmla="*/ 47340 h 50625"/>
                <a:gd name="connsiteX7" fmla="*/ 4096 w 50625"/>
                <a:gd name="connsiteY7" fmla="*/ 48369 h 50625"/>
                <a:gd name="connsiteX8" fmla="*/ 23215 w 50625"/>
                <a:gd name="connsiteY8" fmla="*/ 51035 h 50625"/>
                <a:gd name="connsiteX9" fmla="*/ 51886 w 50625"/>
                <a:gd name="connsiteY9" fmla="*/ 30920 h 50625"/>
                <a:gd name="connsiteX10" fmla="*/ 57809 w 50625"/>
                <a:gd name="connsiteY10" fmla="*/ 2135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7809" y="21352"/>
                  </a:moveTo>
                  <a:cubicBezTo>
                    <a:pt x="58399" y="17488"/>
                    <a:pt x="57319" y="13556"/>
                    <a:pt x="54839" y="10468"/>
                  </a:cubicBezTo>
                  <a:cubicBezTo>
                    <a:pt x="53387" y="8645"/>
                    <a:pt x="51903" y="6857"/>
                    <a:pt x="50417" y="5051"/>
                  </a:cubicBezTo>
                  <a:cubicBezTo>
                    <a:pt x="47886" y="2064"/>
                    <a:pt x="44258" y="242"/>
                    <a:pt x="40309" y="22"/>
                  </a:cubicBezTo>
                  <a:cubicBezTo>
                    <a:pt x="36445" y="-197"/>
                    <a:pt x="32581" y="1220"/>
                    <a:pt x="29746" y="3903"/>
                  </a:cubicBezTo>
                  <a:lnTo>
                    <a:pt x="4349" y="28052"/>
                  </a:lnTo>
                  <a:cubicBezTo>
                    <a:pt x="-984" y="33198"/>
                    <a:pt x="-1473" y="41619"/>
                    <a:pt x="3218" y="47340"/>
                  </a:cubicBezTo>
                  <a:cubicBezTo>
                    <a:pt x="3539" y="47677"/>
                    <a:pt x="3775" y="48015"/>
                    <a:pt x="4096" y="48369"/>
                  </a:cubicBezTo>
                  <a:cubicBezTo>
                    <a:pt x="8753" y="54140"/>
                    <a:pt x="17106" y="55322"/>
                    <a:pt x="23215" y="51035"/>
                  </a:cubicBezTo>
                  <a:lnTo>
                    <a:pt x="51886" y="30920"/>
                  </a:lnTo>
                  <a:cubicBezTo>
                    <a:pt x="55075" y="28676"/>
                    <a:pt x="57218" y="25217"/>
                    <a:pt x="57809" y="2135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E6F76245-EF9F-4F45-9FB6-09423ED0ECF8}"/>
                </a:ext>
              </a:extLst>
            </p:cNvPr>
            <p:cNvSpPr/>
            <p:nvPr/>
          </p:nvSpPr>
          <p:spPr>
            <a:xfrm>
              <a:off x="9260846" y="2453000"/>
              <a:ext cx="33750" cy="50625"/>
            </a:xfrm>
            <a:custGeom>
              <a:avLst/>
              <a:gdLst>
                <a:gd name="connsiteX0" fmla="*/ 17383 w 33750"/>
                <a:gd name="connsiteY0" fmla="*/ 63332 h 50625"/>
                <a:gd name="connsiteX1" fmla="*/ 18666 w 33750"/>
                <a:gd name="connsiteY1" fmla="*/ 63315 h 50625"/>
                <a:gd name="connsiteX2" fmla="*/ 32706 w 33750"/>
                <a:gd name="connsiteY2" fmla="*/ 50051 h 50625"/>
                <a:gd name="connsiteX3" fmla="*/ 34950 w 33750"/>
                <a:gd name="connsiteY3" fmla="*/ 15086 h 50625"/>
                <a:gd name="connsiteX4" fmla="*/ 31136 w 33750"/>
                <a:gd name="connsiteY4" fmla="*/ 4506 h 50625"/>
                <a:gd name="connsiteX5" fmla="*/ 20859 w 33750"/>
                <a:gd name="connsiteY5" fmla="*/ 0 h 50625"/>
                <a:gd name="connsiteX6" fmla="*/ 13823 w 33750"/>
                <a:gd name="connsiteY6" fmla="*/ 68 h 50625"/>
                <a:gd name="connsiteX7" fmla="*/ 3613 w 33750"/>
                <a:gd name="connsiteY7" fmla="*/ 4793 h 50625"/>
                <a:gd name="connsiteX8" fmla="*/ 53 w 33750"/>
                <a:gd name="connsiteY8" fmla="*/ 15474 h 50625"/>
                <a:gd name="connsiteX9" fmla="*/ 3073 w 33750"/>
                <a:gd name="connsiteY9" fmla="*/ 50389 h 50625"/>
                <a:gd name="connsiteX10" fmla="*/ 17383 w 33750"/>
                <a:gd name="connsiteY10" fmla="*/ 6333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50" h="50625">
                  <a:moveTo>
                    <a:pt x="17383" y="63332"/>
                  </a:moveTo>
                  <a:cubicBezTo>
                    <a:pt x="17805" y="63315"/>
                    <a:pt x="18244" y="63315"/>
                    <a:pt x="18666" y="63315"/>
                  </a:cubicBezTo>
                  <a:cubicBezTo>
                    <a:pt x="26091" y="63264"/>
                    <a:pt x="32233" y="57476"/>
                    <a:pt x="32706" y="50051"/>
                  </a:cubicBezTo>
                  <a:lnTo>
                    <a:pt x="34950" y="15086"/>
                  </a:lnTo>
                  <a:cubicBezTo>
                    <a:pt x="35203" y="11188"/>
                    <a:pt x="33853" y="7358"/>
                    <a:pt x="31136" y="4506"/>
                  </a:cubicBezTo>
                  <a:cubicBezTo>
                    <a:pt x="28504" y="1637"/>
                    <a:pt x="24741" y="17"/>
                    <a:pt x="20859" y="0"/>
                  </a:cubicBezTo>
                  <a:cubicBezTo>
                    <a:pt x="18497" y="0"/>
                    <a:pt x="16168" y="17"/>
                    <a:pt x="13823" y="68"/>
                  </a:cubicBezTo>
                  <a:cubicBezTo>
                    <a:pt x="9924" y="169"/>
                    <a:pt x="6212" y="1873"/>
                    <a:pt x="3613" y="4793"/>
                  </a:cubicBezTo>
                  <a:cubicBezTo>
                    <a:pt x="1014" y="7712"/>
                    <a:pt x="-285" y="11593"/>
                    <a:pt x="53" y="15474"/>
                  </a:cubicBezTo>
                  <a:lnTo>
                    <a:pt x="3073" y="50389"/>
                  </a:lnTo>
                  <a:cubicBezTo>
                    <a:pt x="3714" y="57780"/>
                    <a:pt x="9958" y="63433"/>
                    <a:pt x="17383" y="6333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EFFE2288-E629-4244-94DB-1F7A100F9D79}"/>
                </a:ext>
              </a:extLst>
            </p:cNvPr>
            <p:cNvSpPr/>
            <p:nvPr/>
          </p:nvSpPr>
          <p:spPr>
            <a:xfrm>
              <a:off x="9038676" y="2732680"/>
              <a:ext cx="50625" cy="33750"/>
            </a:xfrm>
            <a:custGeom>
              <a:avLst/>
              <a:gdLst>
                <a:gd name="connsiteX0" fmla="*/ 62585 w 50625"/>
                <a:gd name="connsiteY0" fmla="*/ 10890 h 33750"/>
                <a:gd name="connsiteX1" fmla="*/ 46537 w 50625"/>
                <a:gd name="connsiteY1" fmla="*/ 175 h 33750"/>
                <a:gd name="connsiteX2" fmla="*/ 11927 w 50625"/>
                <a:gd name="connsiteY2" fmla="*/ 5862 h 33750"/>
                <a:gd name="connsiteX3" fmla="*/ 2443 w 50625"/>
                <a:gd name="connsiteY3" fmla="*/ 11903 h 33750"/>
                <a:gd name="connsiteX4" fmla="*/ 334 w 50625"/>
                <a:gd name="connsiteY4" fmla="*/ 22939 h 33750"/>
                <a:gd name="connsiteX5" fmla="*/ 1987 w 50625"/>
                <a:gd name="connsiteY5" fmla="*/ 29740 h 33750"/>
                <a:gd name="connsiteX6" fmla="*/ 8855 w 50625"/>
                <a:gd name="connsiteY6" fmla="*/ 38599 h 33750"/>
                <a:gd name="connsiteX7" fmla="*/ 20060 w 50625"/>
                <a:gd name="connsiteY7" fmla="*/ 39645 h 33750"/>
                <a:gd name="connsiteX8" fmla="*/ 53439 w 50625"/>
                <a:gd name="connsiteY8" fmla="*/ 28930 h 33750"/>
                <a:gd name="connsiteX9" fmla="*/ 62889 w 50625"/>
                <a:gd name="connsiteY9" fmla="*/ 12089 h 33750"/>
                <a:gd name="connsiteX10" fmla="*/ 62585 w 50625"/>
                <a:gd name="connsiteY10" fmla="*/ 1089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2585" y="10890"/>
                  </a:moveTo>
                  <a:cubicBezTo>
                    <a:pt x="60881" y="3634"/>
                    <a:pt x="53878" y="-973"/>
                    <a:pt x="46537" y="175"/>
                  </a:cubicBezTo>
                  <a:lnTo>
                    <a:pt x="11927" y="5862"/>
                  </a:lnTo>
                  <a:cubicBezTo>
                    <a:pt x="8062" y="6486"/>
                    <a:pt x="4637" y="8663"/>
                    <a:pt x="2443" y="11903"/>
                  </a:cubicBezTo>
                  <a:cubicBezTo>
                    <a:pt x="266" y="15109"/>
                    <a:pt x="-510" y="19142"/>
                    <a:pt x="334" y="22939"/>
                  </a:cubicBezTo>
                  <a:cubicBezTo>
                    <a:pt x="840" y="25217"/>
                    <a:pt x="1397" y="27512"/>
                    <a:pt x="1987" y="29740"/>
                  </a:cubicBezTo>
                  <a:cubicBezTo>
                    <a:pt x="2949" y="33554"/>
                    <a:pt x="5430" y="36760"/>
                    <a:pt x="8855" y="38599"/>
                  </a:cubicBezTo>
                  <a:cubicBezTo>
                    <a:pt x="12281" y="40472"/>
                    <a:pt x="16331" y="40945"/>
                    <a:pt x="20060" y="39645"/>
                  </a:cubicBezTo>
                  <a:lnTo>
                    <a:pt x="53439" y="28930"/>
                  </a:lnTo>
                  <a:cubicBezTo>
                    <a:pt x="60493" y="26635"/>
                    <a:pt x="64644" y="19311"/>
                    <a:pt x="62889" y="12089"/>
                  </a:cubicBezTo>
                  <a:cubicBezTo>
                    <a:pt x="62788" y="11768"/>
                    <a:pt x="62687" y="11312"/>
                    <a:pt x="62585" y="1089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7330B7C8-C30E-45DE-A684-99792F1CDF5B}"/>
                </a:ext>
              </a:extLst>
            </p:cNvPr>
            <p:cNvSpPr/>
            <p:nvPr/>
          </p:nvSpPr>
          <p:spPr>
            <a:xfrm>
              <a:off x="9080336" y="2540605"/>
              <a:ext cx="50625" cy="50625"/>
            </a:xfrm>
            <a:custGeom>
              <a:avLst/>
              <a:gdLst>
                <a:gd name="connsiteX0" fmla="*/ 54540 w 50625"/>
                <a:gd name="connsiteY0" fmla="*/ 47529 h 50625"/>
                <a:gd name="connsiteX1" fmla="*/ 55367 w 50625"/>
                <a:gd name="connsiteY1" fmla="*/ 46483 h 50625"/>
                <a:gd name="connsiteX2" fmla="*/ 53730 w 50625"/>
                <a:gd name="connsiteY2" fmla="*/ 27229 h 50625"/>
                <a:gd name="connsiteX3" fmla="*/ 27793 w 50625"/>
                <a:gd name="connsiteY3" fmla="*/ 3688 h 50625"/>
                <a:gd name="connsiteX4" fmla="*/ 17145 w 50625"/>
                <a:gd name="connsiteY4" fmla="*/ 43 h 50625"/>
                <a:gd name="connsiteX5" fmla="*/ 7206 w 50625"/>
                <a:gd name="connsiteY5" fmla="*/ 5291 h 50625"/>
                <a:gd name="connsiteX6" fmla="*/ 2869 w 50625"/>
                <a:gd name="connsiteY6" fmla="*/ 10843 h 50625"/>
                <a:gd name="connsiteX7" fmla="*/ 202 w 50625"/>
                <a:gd name="connsiteY7" fmla="*/ 21778 h 50625"/>
                <a:gd name="connsiteX8" fmla="*/ 6311 w 50625"/>
                <a:gd name="connsiteY8" fmla="*/ 31211 h 50625"/>
                <a:gd name="connsiteX9" fmla="*/ 35488 w 50625"/>
                <a:gd name="connsiteY9" fmla="*/ 50634 h 50625"/>
                <a:gd name="connsiteX10" fmla="*/ 54540 w 50625"/>
                <a:gd name="connsiteY10" fmla="*/ 47529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4540" y="47529"/>
                  </a:moveTo>
                  <a:cubicBezTo>
                    <a:pt x="54827" y="47175"/>
                    <a:pt x="55080" y="46820"/>
                    <a:pt x="55367" y="46483"/>
                  </a:cubicBezTo>
                  <a:cubicBezTo>
                    <a:pt x="59957" y="40610"/>
                    <a:pt x="59231" y="32224"/>
                    <a:pt x="53730" y="27229"/>
                  </a:cubicBezTo>
                  <a:lnTo>
                    <a:pt x="27793" y="3688"/>
                  </a:lnTo>
                  <a:cubicBezTo>
                    <a:pt x="24891" y="1055"/>
                    <a:pt x="21043" y="-261"/>
                    <a:pt x="17145" y="43"/>
                  </a:cubicBezTo>
                  <a:cubicBezTo>
                    <a:pt x="13264" y="364"/>
                    <a:pt x="9652" y="2254"/>
                    <a:pt x="7206" y="5291"/>
                  </a:cubicBezTo>
                  <a:cubicBezTo>
                    <a:pt x="5721" y="7130"/>
                    <a:pt x="4286" y="8970"/>
                    <a:pt x="2869" y="10843"/>
                  </a:cubicBezTo>
                  <a:cubicBezTo>
                    <a:pt x="506" y="13982"/>
                    <a:pt x="-456" y="17914"/>
                    <a:pt x="202" y="21778"/>
                  </a:cubicBezTo>
                  <a:cubicBezTo>
                    <a:pt x="861" y="25625"/>
                    <a:pt x="3071" y="29017"/>
                    <a:pt x="6311" y="31211"/>
                  </a:cubicBezTo>
                  <a:lnTo>
                    <a:pt x="35488" y="50634"/>
                  </a:lnTo>
                  <a:cubicBezTo>
                    <a:pt x="41664" y="54752"/>
                    <a:pt x="50001" y="53385"/>
                    <a:pt x="54540" y="4752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B3DA6C15-49F7-4254-9942-52C0F0B19ED9}"/>
                </a:ext>
              </a:extLst>
            </p:cNvPr>
            <p:cNvSpPr/>
            <p:nvPr/>
          </p:nvSpPr>
          <p:spPr>
            <a:xfrm>
              <a:off x="9461087" y="2728751"/>
              <a:ext cx="50625" cy="33750"/>
            </a:xfrm>
            <a:custGeom>
              <a:avLst/>
              <a:gdLst>
                <a:gd name="connsiteX0" fmla="*/ 60817 w 50625"/>
                <a:gd name="connsiteY0" fmla="*/ 10904 h 33750"/>
                <a:gd name="connsiteX1" fmla="*/ 51216 w 50625"/>
                <a:gd name="connsiteY1" fmla="*/ 5049 h 33750"/>
                <a:gd name="connsiteX2" fmla="*/ 16554 w 50625"/>
                <a:gd name="connsiteY2" fmla="*/ 138 h 33750"/>
                <a:gd name="connsiteX3" fmla="*/ 726 w 50625"/>
                <a:gd name="connsiteY3" fmla="*/ 11191 h 33750"/>
                <a:gd name="connsiteX4" fmla="*/ 371 w 50625"/>
                <a:gd name="connsiteY4" fmla="*/ 12508 h 33750"/>
                <a:gd name="connsiteX5" fmla="*/ 10142 w 50625"/>
                <a:gd name="connsiteY5" fmla="*/ 29079 h 33750"/>
                <a:gd name="connsiteX6" fmla="*/ 43689 w 50625"/>
                <a:gd name="connsiteY6" fmla="*/ 39052 h 33750"/>
                <a:gd name="connsiteX7" fmla="*/ 54861 w 50625"/>
                <a:gd name="connsiteY7" fmla="*/ 37786 h 33750"/>
                <a:gd name="connsiteX8" fmla="*/ 61543 w 50625"/>
                <a:gd name="connsiteY8" fmla="*/ 28724 h 33750"/>
                <a:gd name="connsiteX9" fmla="*/ 63028 w 50625"/>
                <a:gd name="connsiteY9" fmla="*/ 21907 h 33750"/>
                <a:gd name="connsiteX10" fmla="*/ 60817 w 50625"/>
                <a:gd name="connsiteY10" fmla="*/ 1090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0817" y="10904"/>
                  </a:moveTo>
                  <a:cubicBezTo>
                    <a:pt x="58539" y="7732"/>
                    <a:pt x="55080" y="5606"/>
                    <a:pt x="51216" y="5049"/>
                  </a:cubicBezTo>
                  <a:lnTo>
                    <a:pt x="16554" y="138"/>
                  </a:lnTo>
                  <a:cubicBezTo>
                    <a:pt x="9197" y="-891"/>
                    <a:pt x="2278" y="3935"/>
                    <a:pt x="726" y="11191"/>
                  </a:cubicBezTo>
                  <a:cubicBezTo>
                    <a:pt x="557" y="11563"/>
                    <a:pt x="472" y="12103"/>
                    <a:pt x="371" y="12508"/>
                  </a:cubicBezTo>
                  <a:cubicBezTo>
                    <a:pt x="-1333" y="19764"/>
                    <a:pt x="2987" y="26936"/>
                    <a:pt x="10142" y="29079"/>
                  </a:cubicBezTo>
                  <a:lnTo>
                    <a:pt x="43689" y="39052"/>
                  </a:lnTo>
                  <a:cubicBezTo>
                    <a:pt x="47503" y="40149"/>
                    <a:pt x="51502" y="39676"/>
                    <a:pt x="54861" y="37786"/>
                  </a:cubicBezTo>
                  <a:cubicBezTo>
                    <a:pt x="58219" y="35812"/>
                    <a:pt x="60666" y="32521"/>
                    <a:pt x="61543" y="28724"/>
                  </a:cubicBezTo>
                  <a:cubicBezTo>
                    <a:pt x="62066" y="26379"/>
                    <a:pt x="62572" y="24151"/>
                    <a:pt x="63028" y="21907"/>
                  </a:cubicBezTo>
                  <a:cubicBezTo>
                    <a:pt x="63906" y="18059"/>
                    <a:pt x="63062" y="14094"/>
                    <a:pt x="60817" y="1090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74760" y="1286273"/>
            <a:ext cx="6135653" cy="4851002"/>
            <a:chOff x="5574760" y="1286273"/>
            <a:chExt cx="6135653" cy="4851002"/>
          </a:xfrm>
        </p:grpSpPr>
        <p:grpSp>
          <p:nvGrpSpPr>
            <p:cNvPr id="23" name="组合 22"/>
            <p:cNvGrpSpPr/>
            <p:nvPr/>
          </p:nvGrpSpPr>
          <p:grpSpPr>
            <a:xfrm>
              <a:off x="8036199" y="5982373"/>
              <a:ext cx="789631" cy="154902"/>
              <a:chOff x="7957225" y="6063574"/>
              <a:chExt cx="1190110" cy="233464"/>
            </a:xfrm>
          </p:grpSpPr>
          <p:sp>
            <p:nvSpPr>
              <p:cNvPr id="24" name="椭圆 23"/>
              <p:cNvSpPr/>
              <p:nvPr userDrawn="1"/>
            </p:nvSpPr>
            <p:spPr>
              <a:xfrm>
                <a:off x="7957225"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OS Memory Management</a:t>
              </a:r>
              <a:endParaRPr lang="zh-CN" altLang="en-US" sz="2800" dirty="0">
                <a:solidFill>
                  <a:schemeClr val="bg2">
                    <a:lumMod val="75000"/>
                  </a:schemeClr>
                </a:solidFill>
                <a:cs typeface="+mn-ea"/>
                <a:sym typeface="+mn-lt"/>
              </a:endParaRPr>
            </a:p>
          </p:txBody>
        </p:sp>
        <p:sp>
          <p:nvSpPr>
            <p:cNvPr id="33" name="文本占位符 12"/>
            <p:cNvSpPr txBox="1"/>
            <p:nvPr/>
          </p:nvSpPr>
          <p:spPr>
            <a:xfrm>
              <a:off x="5574760" y="285985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操作系统内存管理</a:t>
              </a: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sp>
        <p:nvSpPr>
          <p:cNvPr id="8" name="矩形 7"/>
          <p:cNvSpPr/>
          <p:nvPr/>
        </p:nvSpPr>
        <p:spPr>
          <a:xfrm>
            <a:off x="4211349" y="966399"/>
            <a:ext cx="7338786" cy="5358651"/>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0" name="文本框"/>
          <p:cNvSpPr txBox="1"/>
          <p:nvPr/>
        </p:nvSpPr>
        <p:spPr>
          <a:xfrm>
            <a:off x="4772475" y="1570353"/>
            <a:ext cx="6428799" cy="4321248"/>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latin typeface="Arial" panose="020B0604020202020204"/>
                <a:ea typeface="微软雅黑" panose="020B0503020204020204" pitchFamily="34" charset="-122"/>
              </a:rPr>
              <a:t>参考：</a:t>
            </a:r>
            <a:endParaRPr lang="en-US" altLang="zh-CN" sz="2000" spc="300" dirty="0">
              <a:latin typeface="Arial" panose="020B0604020202020204"/>
              <a:ea typeface="微软雅黑" panose="020B0503020204020204" pitchFamily="34" charset="-122"/>
            </a:endParaRPr>
          </a:p>
          <a:p>
            <a:pPr algn="just" eaLnBrk="1" fontAlgn="auto" hangingPunct="1">
              <a:lnSpc>
                <a:spcPct val="130000"/>
              </a:lnSpc>
              <a:spcBef>
                <a:spcPts val="0"/>
              </a:spcBef>
              <a:spcAft>
                <a:spcPts val="0"/>
              </a:spcAft>
            </a:pPr>
            <a:r>
              <a:rPr lang="en-US" altLang="zh-CN" sz="2000" dirty="0">
                <a:latin typeface="Times New Roman" panose="02020603050405020304" pitchFamily="18" charset="0"/>
                <a:ea typeface="仿宋" panose="02010609060101010101" pitchFamily="49" charset="-122"/>
                <a:cs typeface="Times New Roman" panose="02020603050405020304" pitchFamily="18" charset="0"/>
              </a:rPr>
              <a:t>[1] </a:t>
            </a:r>
            <a:r>
              <a:rPr lang="zh-CN" altLang="zh-CN" sz="1800" kern="100" dirty="0">
                <a:effectLst/>
                <a:latin typeface="仿宋" panose="02010609060101010101" pitchFamily="49" charset="-122"/>
                <a:ea typeface="仿宋" panose="02010609060101010101" pitchFamily="49" charset="-122"/>
                <a:cs typeface="Times New Roman" panose="02020603050405020304" pitchFamily="18" charset="0"/>
              </a:rPr>
              <a:t>林</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璟锵</a:t>
            </a:r>
            <a:r>
              <a:rPr lang="en-US" altLang="zh-CN" sz="1800" kern="100" dirty="0">
                <a:effectLst/>
                <a:latin typeface="Times New Roman" panose="02020603050405020304" pitchFamily="18" charset="0"/>
                <a:ea typeface="仿宋" panose="02010609060101010101" pitchFamily="49" charset="-122"/>
              </a:rPr>
              <a:t>, </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郑昉昱</a:t>
            </a:r>
            <a:r>
              <a:rPr lang="en-US" altLang="zh-CN" sz="1800" kern="100" dirty="0">
                <a:effectLst/>
                <a:latin typeface="Times New Roman" panose="02020603050405020304" pitchFamily="18" charset="0"/>
                <a:ea typeface="仿宋" panose="02010609060101010101" pitchFamily="49" charset="-122"/>
              </a:rPr>
              <a:t>, </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王伟</a:t>
            </a:r>
            <a:r>
              <a:rPr lang="en-US" altLang="zh-CN" sz="1800" kern="100" dirty="0">
                <a:effectLst/>
                <a:latin typeface="Times New Roman" panose="02020603050405020304" pitchFamily="18" charset="0"/>
                <a:ea typeface="仿宋" panose="02010609060101010101" pitchFamily="49" charset="-122"/>
              </a:rPr>
              <a:t>, </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刘哲</a:t>
            </a:r>
            <a:r>
              <a:rPr lang="en-US" altLang="zh-CN" sz="1800" kern="100" dirty="0">
                <a:effectLst/>
                <a:latin typeface="Times New Roman" panose="02020603050405020304" pitchFamily="18" charset="0"/>
                <a:ea typeface="仿宋" panose="02010609060101010101" pitchFamily="49" charset="-122"/>
              </a:rPr>
              <a:t>, </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王琼霄</a:t>
            </a:r>
            <a:r>
              <a:rPr lang="en-US" altLang="zh-CN" sz="1800" kern="100" dirty="0">
                <a:effectLst/>
                <a:latin typeface="Times New Roman" panose="02020603050405020304" pitchFamily="18" charset="0"/>
                <a:ea typeface="仿宋" panose="02010609060101010101" pitchFamily="49" charset="-122"/>
              </a:rPr>
              <a:t>. </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密码软件实现与密钥安全</a:t>
            </a:r>
            <a:r>
              <a:rPr lang="en-US" altLang="zh-CN" sz="1800" kern="100" dirty="0">
                <a:effectLst/>
                <a:latin typeface="Times New Roman" panose="02020603050405020304" pitchFamily="18" charset="0"/>
                <a:ea typeface="仿宋" panose="02010609060101010101" pitchFamily="49" charset="-122"/>
              </a:rPr>
              <a:t>. </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机械工业出版社</a:t>
            </a:r>
            <a:r>
              <a:rPr lang="en-US" altLang="zh-CN" sz="1800" kern="100" dirty="0">
                <a:effectLst/>
                <a:latin typeface="Times New Roman" panose="02020603050405020304" pitchFamily="18" charset="0"/>
                <a:ea typeface="仿宋" panose="02010609060101010101" pitchFamily="49" charset="-122"/>
              </a:rPr>
              <a:t>.</a:t>
            </a:r>
          </a:p>
          <a:p>
            <a:pPr eaLnBrk="1" fontAlgn="auto" hangingPunct="1">
              <a:lnSpc>
                <a:spcPct val="130000"/>
              </a:lnSpc>
              <a:spcBef>
                <a:spcPts val="0"/>
              </a:spcBef>
              <a:spcAft>
                <a:spcPts val="0"/>
              </a:spcAft>
            </a:pPr>
            <a:r>
              <a:rPr lang="en-US" altLang="zh-CN" sz="2000" kern="100" dirty="0">
                <a:latin typeface="Times New Roman" panose="02020603050405020304" pitchFamily="18" charset="0"/>
                <a:ea typeface="仿宋" panose="02010609060101010101" pitchFamily="49" charset="-122"/>
              </a:rPr>
              <a:t>[2]  </a:t>
            </a:r>
            <a:r>
              <a:rPr lang="en-US" altLang="zh-CN" sz="2000" kern="100" dirty="0">
                <a:latin typeface="Times New Roman" panose="02020603050405020304" pitchFamily="18" charset="0"/>
                <a:ea typeface="仿宋" panose="02010609060101010101" pitchFamily="49" charset="-122"/>
                <a:hlinkClick r:id="rId4"/>
              </a:rPr>
              <a:t>https://en.wikipedia.org/wiki/Page_table</a:t>
            </a:r>
            <a:endParaRPr lang="en-US" altLang="zh-CN" sz="2000" kern="100" dirty="0">
              <a:latin typeface="Times New Roman" panose="02020603050405020304" pitchFamily="18" charset="0"/>
              <a:ea typeface="仿宋" panose="02010609060101010101" pitchFamily="49" charset="-122"/>
            </a:endParaRPr>
          </a:p>
          <a:p>
            <a:pPr eaLnBrk="1" fontAlgn="auto" hangingPunct="1">
              <a:lnSpc>
                <a:spcPct val="130000"/>
              </a:lnSpc>
              <a:spcBef>
                <a:spcPts val="0"/>
              </a:spcBef>
              <a:spcAft>
                <a:spcPts val="0"/>
              </a:spcAft>
            </a:pPr>
            <a:r>
              <a:rPr lang="en-US" altLang="zh-CN" sz="2000" kern="100" dirty="0">
                <a:latin typeface="Times New Roman" panose="02020603050405020304" pitchFamily="18" charset="0"/>
                <a:ea typeface="仿宋" panose="02010609060101010101" pitchFamily="49" charset="-122"/>
              </a:rPr>
              <a:t>[3]  </a:t>
            </a:r>
            <a:r>
              <a:rPr lang="en-US" altLang="zh-CN" sz="2000" kern="100" dirty="0">
                <a:latin typeface="Times New Roman" panose="02020603050405020304" pitchFamily="18" charset="0"/>
                <a:ea typeface="仿宋" panose="02010609060101010101" pitchFamily="49" charset="-122"/>
                <a:hlinkClick r:id="rId5"/>
              </a:rPr>
              <a:t>https://en.wikipedia.org/wiki/X86_memory_segmentation</a:t>
            </a:r>
            <a:endParaRPr lang="en-US" altLang="zh-CN" sz="2000" kern="100" dirty="0">
              <a:latin typeface="Times New Roman" panose="02020603050405020304" pitchFamily="18" charset="0"/>
              <a:ea typeface="仿宋" panose="02010609060101010101" pitchFamily="49" charset="-122"/>
            </a:endParaRPr>
          </a:p>
          <a:p>
            <a:pPr eaLnBrk="1" fontAlgn="auto" hangingPunct="1">
              <a:lnSpc>
                <a:spcPct val="130000"/>
              </a:lnSpc>
              <a:spcBef>
                <a:spcPts val="0"/>
              </a:spcBef>
              <a:spcAft>
                <a:spcPts val="0"/>
              </a:spcAft>
            </a:pPr>
            <a:r>
              <a:rPr lang="en-US" altLang="zh-CN" sz="2000" kern="100" dirty="0">
                <a:latin typeface="Times New Roman" panose="02020603050405020304" pitchFamily="18" charset="0"/>
                <a:ea typeface="仿宋" panose="02010609060101010101" pitchFamily="49" charset="-122"/>
              </a:rPr>
              <a:t>[4] </a:t>
            </a:r>
            <a:r>
              <a:rPr lang="en-US" altLang="zh-CN" sz="2000" kern="100" dirty="0">
                <a:latin typeface="Times New Roman" panose="02020603050405020304" pitchFamily="18" charset="0"/>
                <a:ea typeface="仿宋" panose="02010609060101010101" pitchFamily="49" charset="-122"/>
                <a:hlinkClick r:id="rId6"/>
              </a:rPr>
              <a:t>https://en.wikipedia.org/wiki/Virtual_memory</a:t>
            </a:r>
            <a:endParaRPr lang="en-US" altLang="zh-CN" sz="2000" kern="100" dirty="0">
              <a:latin typeface="Times New Roman" panose="02020603050405020304" pitchFamily="18" charset="0"/>
              <a:ea typeface="仿宋" panose="02010609060101010101" pitchFamily="49" charset="-122"/>
            </a:endParaRPr>
          </a:p>
          <a:p>
            <a:pPr eaLnBrk="1" fontAlgn="auto" hangingPunct="1">
              <a:lnSpc>
                <a:spcPct val="130000"/>
              </a:lnSpc>
              <a:spcBef>
                <a:spcPts val="0"/>
              </a:spcBef>
              <a:spcAft>
                <a:spcPts val="0"/>
              </a:spcAft>
            </a:pPr>
            <a:r>
              <a:rPr lang="en-US" altLang="zh-CN" sz="2000" kern="100" dirty="0">
                <a:latin typeface="Times New Roman" panose="02020603050405020304" pitchFamily="18" charset="0"/>
                <a:ea typeface="仿宋" panose="02010609060101010101" pitchFamily="49" charset="-122"/>
              </a:rPr>
              <a:t>[5] </a:t>
            </a:r>
            <a:r>
              <a:rPr lang="en-US" altLang="zh-CN" sz="2000" kern="100" dirty="0">
                <a:latin typeface="Times New Roman" panose="02020603050405020304" pitchFamily="18" charset="0"/>
                <a:ea typeface="仿宋" panose="02010609060101010101" pitchFamily="49" charset="-122"/>
                <a:hlinkClick r:id="rId7"/>
              </a:rPr>
              <a:t>https://learn.microsoft.com/en-us/windows/win32/seccng/cryptographic-primitives</a:t>
            </a:r>
            <a:endParaRPr lang="en-US" altLang="zh-CN" sz="2000" kern="100" dirty="0">
              <a:latin typeface="Times New Roman" panose="02020603050405020304" pitchFamily="18" charset="0"/>
              <a:ea typeface="仿宋" panose="02010609060101010101" pitchFamily="49" charset="-122"/>
            </a:endParaRPr>
          </a:p>
          <a:p>
            <a:pPr eaLnBrk="1" fontAlgn="auto" hangingPunct="1">
              <a:lnSpc>
                <a:spcPct val="130000"/>
              </a:lnSpc>
              <a:spcBef>
                <a:spcPts val="0"/>
              </a:spcBef>
              <a:spcAft>
                <a:spcPts val="0"/>
              </a:spcAft>
            </a:pPr>
            <a:r>
              <a:rPr lang="en-US" altLang="zh-CN" sz="2000" kern="100" dirty="0">
                <a:latin typeface="Times New Roman" panose="02020603050405020304" pitchFamily="18" charset="0"/>
                <a:ea typeface="仿宋" panose="02010609060101010101" pitchFamily="49" charset="-122"/>
              </a:rPr>
              <a:t>[6] </a:t>
            </a:r>
            <a:r>
              <a:rPr lang="en-US" altLang="zh-CN" sz="2000" kern="100" dirty="0">
                <a:latin typeface="Times New Roman" panose="02020603050405020304" pitchFamily="18" charset="0"/>
                <a:ea typeface="仿宋" panose="02010609060101010101" pitchFamily="49" charset="-122"/>
                <a:hlinkClick r:id="rId8"/>
              </a:rPr>
              <a:t>https://learn.microsoft.com/zh-cn/windows/win32/seccng/key-storage-and-retrieval?redirectedfrom=MSDN</a:t>
            </a:r>
            <a:endParaRPr lang="en-US" altLang="zh-CN" sz="2000" kern="100" dirty="0">
              <a:latin typeface="Times New Roman" panose="02020603050405020304" pitchFamily="18" charset="0"/>
              <a:ea typeface="仿宋" panose="02010609060101010101" pitchFamily="49" charset="-122"/>
            </a:endParaRPr>
          </a:p>
        </p:txBody>
      </p:sp>
    </p:spTree>
    <p:extLst>
      <p:ext uri="{BB962C8B-B14F-4D97-AF65-F5344CB8AC3E}">
        <p14:creationId xmlns:p14="http://schemas.microsoft.com/office/powerpoint/2010/main" val="407772859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内核态和用户态隔离</a:t>
            </a:r>
          </a:p>
        </p:txBody>
      </p:sp>
      <p:grpSp>
        <p:nvGrpSpPr>
          <p:cNvPr id="33" name="组合 32">
            <a:extLst>
              <a:ext uri="{FF2B5EF4-FFF2-40B4-BE49-F238E27FC236}">
                <a16:creationId xmlns:a16="http://schemas.microsoft.com/office/drawing/2014/main" id="{22E1550A-E73B-40D8-9455-64DC0D70D8E2}"/>
              </a:ext>
            </a:extLst>
          </p:cNvPr>
          <p:cNvGrpSpPr/>
          <p:nvPr/>
        </p:nvGrpSpPr>
        <p:grpSpPr>
          <a:xfrm>
            <a:off x="660400" y="1243872"/>
            <a:ext cx="10925908" cy="2229897"/>
            <a:chOff x="660400" y="1243872"/>
            <a:chExt cx="10925908" cy="2229897"/>
          </a:xfrm>
        </p:grpSpPr>
        <p:sp>
          <p:nvSpPr>
            <p:cNvPr id="19" name="矩形 18"/>
            <p:cNvSpPr/>
            <p:nvPr/>
          </p:nvSpPr>
          <p:spPr>
            <a:xfrm>
              <a:off x="660400" y="1243872"/>
              <a:ext cx="10858499" cy="2229897"/>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hlinkClick r:id="" action="ppaction://noaction"/>
            </p:cNvPr>
            <p:cNvSpPr txBox="1"/>
            <p:nvPr/>
          </p:nvSpPr>
          <p:spPr>
            <a:xfrm>
              <a:off x="3043811" y="1420262"/>
              <a:ext cx="5672854" cy="523220"/>
            </a:xfrm>
            <a:prstGeom prst="rect">
              <a:avLst/>
            </a:prstGeom>
            <a:noFill/>
          </p:spPr>
          <p:txBody>
            <a:bodyPr wrap="square" rtlCol="0">
              <a:spAutoFit/>
            </a:bodyPr>
            <a:lstStyle/>
            <a:p>
              <a:pPr eaLnBrk="1" fontAlgn="auto" hangingPunct="1">
                <a:spcBef>
                  <a:spcPts val="0"/>
                </a:spcBef>
                <a:spcAft>
                  <a:spcPts val="0"/>
                </a:spcAft>
              </a:pPr>
              <a:r>
                <a:rPr lang="zh-CN" altLang="en-US" sz="2800" spc="300" dirty="0">
                  <a:solidFill>
                    <a:schemeClr val="tx2"/>
                  </a:solidFill>
                  <a:latin typeface="微软雅黑" panose="020B0503020204020204" pitchFamily="34" charset="-122"/>
                </a:rPr>
                <a:t>内核态</a:t>
              </a:r>
              <a:endParaRPr lang="zh-CN" altLang="en-US" sz="2800" spc="300" dirty="0">
                <a:solidFill>
                  <a:schemeClr val="tx2"/>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130846" y="1916827"/>
              <a:ext cx="8455462" cy="1405321"/>
            </a:xfrm>
            <a:prstGeom prst="rect">
              <a:avLst/>
            </a:prstGeom>
            <a:noFill/>
          </p:spPr>
          <p:txBody>
            <a:bodyPr wrap="square" lIns="0" tIns="0" rIns="0" bIns="0" rtlCol="0">
              <a:spAutoFit/>
            </a:bodyPr>
            <a:lstStyle/>
            <a:p>
              <a:pPr marL="285750" indent="-285750" eaLnBrk="1" fontAlgn="auto" hangingPunct="1">
                <a:lnSpc>
                  <a:spcPct val="130000"/>
                </a:lnSpc>
                <a:spcBef>
                  <a:spcPts val="0"/>
                </a:spcBef>
                <a:spcAft>
                  <a:spcPts val="0"/>
                </a:spcAft>
                <a:buClr>
                  <a:schemeClr val="accent1"/>
                </a:buClr>
                <a:buFont typeface="Arial" panose="020B0604020202020204" pitchFamily="34" charset="0"/>
                <a:buChar char="•"/>
              </a:pPr>
              <a:r>
                <a:rPr lang="zh-CN" altLang="en-US" spc="300" dirty="0">
                  <a:solidFill>
                    <a:schemeClr val="accent4">
                      <a:lumMod val="60000"/>
                      <a:lumOff val="40000"/>
                    </a:schemeClr>
                  </a:solidFill>
                  <a:latin typeface="微软雅黑" panose="020B0503020204020204" pitchFamily="34" charset="-122"/>
                  <a:ea typeface="微软雅黑" panose="020B0503020204020204" pitchFamily="34" charset="-122"/>
                </a:rPr>
                <a:t>无限制</a:t>
              </a:r>
              <a:r>
                <a:rPr lang="zh-CN" altLang="en-US" spc="300" dirty="0">
                  <a:solidFill>
                    <a:srgbClr val="000000">
                      <a:lumMod val="85000"/>
                      <a:lumOff val="15000"/>
                    </a:srgbClr>
                  </a:solidFill>
                  <a:latin typeface="微软雅黑" panose="020B0503020204020204" pitchFamily="34" charset="-122"/>
                  <a:ea typeface="微软雅黑" panose="020B0503020204020204" pitchFamily="34" charset="-122"/>
                </a:rPr>
                <a:t>访问底层硬件资源</a:t>
              </a:r>
              <a:endParaRPr lang="en-US" altLang="zh-CN" spc="300" dirty="0">
                <a:solidFill>
                  <a:srgbClr val="000000">
                    <a:lumMod val="85000"/>
                    <a:lumOff val="15000"/>
                  </a:srgbClr>
                </a:solidFill>
                <a:latin typeface="微软雅黑" panose="020B0503020204020204" pitchFamily="34" charset="-122"/>
                <a:ea typeface="微软雅黑" panose="020B0503020204020204" pitchFamily="34" charset="-122"/>
              </a:endParaRPr>
            </a:p>
            <a:p>
              <a:pPr marL="285750" indent="-285750" eaLnBrk="1" fontAlgn="auto" hangingPunct="1">
                <a:lnSpc>
                  <a:spcPct val="130000"/>
                </a:lnSpc>
                <a:spcBef>
                  <a:spcPts val="0"/>
                </a:spcBef>
                <a:spcAft>
                  <a:spcPts val="0"/>
                </a:spcAft>
                <a:buClr>
                  <a:schemeClr val="accent1"/>
                </a:buClr>
                <a:buFont typeface="Arial" panose="020B0604020202020204" pitchFamily="34" charset="0"/>
                <a:buChar char="•"/>
              </a:pPr>
              <a:r>
                <a:rPr lang="zh-CN" altLang="en-US" spc="300" dirty="0">
                  <a:solidFill>
                    <a:srgbClr val="000000">
                      <a:lumMod val="85000"/>
                      <a:lumOff val="15000"/>
                    </a:srgbClr>
                  </a:solidFill>
                  <a:latin typeface="微软雅黑" panose="020B0503020204020204" pitchFamily="34" charset="-122"/>
                </a:rPr>
                <a:t>高权级</a:t>
              </a:r>
              <a:r>
                <a:rPr lang="zh-CN" altLang="en-US" spc="300" dirty="0">
                  <a:solidFill>
                    <a:srgbClr val="000000">
                      <a:lumMod val="85000"/>
                      <a:lumOff val="15000"/>
                    </a:srgbClr>
                  </a:solidFill>
                  <a:latin typeface="微软雅黑" panose="020B0503020204020204" pitchFamily="34" charset="-122"/>
                  <a:ea typeface="微软雅黑" panose="020B0503020204020204" pitchFamily="34" charset="-122"/>
                </a:rPr>
                <a:t>指令</a:t>
              </a:r>
              <a:r>
                <a:rPr lang="zh-CN" altLang="en-US" spc="300" dirty="0">
                  <a:solidFill>
                    <a:schemeClr val="accent4">
                      <a:lumMod val="60000"/>
                      <a:lumOff val="40000"/>
                    </a:schemeClr>
                  </a:solidFill>
                  <a:latin typeface="微软雅黑" panose="020B0503020204020204" pitchFamily="34" charset="-122"/>
                  <a:ea typeface="微软雅黑" panose="020B0503020204020204" pitchFamily="34" charset="-122"/>
                </a:rPr>
                <a:t>只能</a:t>
              </a:r>
              <a:r>
                <a:rPr lang="zh-CN" altLang="en-US" spc="300" dirty="0">
                  <a:solidFill>
                    <a:srgbClr val="000000">
                      <a:lumMod val="85000"/>
                      <a:lumOff val="15000"/>
                    </a:srgbClr>
                  </a:solidFill>
                  <a:latin typeface="微软雅黑" panose="020B0503020204020204" pitchFamily="34" charset="-122"/>
                  <a:ea typeface="微软雅黑" panose="020B0503020204020204" pitchFamily="34" charset="-122"/>
                </a:rPr>
                <a:t>在该状态执行，否则会引发处理器异常</a:t>
              </a:r>
              <a:endParaRPr lang="en-US" altLang="zh-CN" spc="300" dirty="0">
                <a:solidFill>
                  <a:srgbClr val="000000">
                    <a:lumMod val="85000"/>
                    <a:lumOff val="15000"/>
                  </a:srgbClr>
                </a:solidFill>
                <a:latin typeface="微软雅黑" panose="020B0503020204020204" pitchFamily="34" charset="-122"/>
                <a:ea typeface="微软雅黑" panose="020B0503020204020204" pitchFamily="34" charset="-122"/>
              </a:endParaRPr>
            </a:p>
            <a:p>
              <a:pPr marL="285750" indent="-285750" eaLnBrk="1" fontAlgn="auto" hangingPunct="1">
                <a:lnSpc>
                  <a:spcPct val="130000"/>
                </a:lnSpc>
                <a:spcBef>
                  <a:spcPts val="0"/>
                </a:spcBef>
                <a:spcAft>
                  <a:spcPts val="0"/>
                </a:spcAft>
                <a:buClr>
                  <a:schemeClr val="accent1"/>
                </a:buClr>
                <a:buFont typeface="Arial" panose="020B0604020202020204" pitchFamily="34" charset="0"/>
                <a:buChar char="•"/>
              </a:pPr>
              <a:r>
                <a:rPr lang="zh-CN" altLang="en-US" spc="300" dirty="0">
                  <a:solidFill>
                    <a:srgbClr val="000000">
                      <a:lumMod val="85000"/>
                      <a:lumOff val="15000"/>
                    </a:srgbClr>
                  </a:solidFill>
                  <a:latin typeface="微软雅黑" panose="020B0503020204020204" pitchFamily="34" charset="-122"/>
                  <a:ea typeface="微软雅黑" panose="020B0503020204020204" pitchFamily="34" charset="-122"/>
                </a:rPr>
                <a:t>控制硬件资源为上层应用程序</a:t>
              </a:r>
              <a:r>
                <a:rPr lang="zh-CN" altLang="en-US" spc="300" dirty="0">
                  <a:solidFill>
                    <a:schemeClr val="accent4">
                      <a:lumMod val="60000"/>
                      <a:lumOff val="40000"/>
                    </a:schemeClr>
                  </a:solidFill>
                  <a:latin typeface="微软雅黑" panose="020B0503020204020204" pitchFamily="34" charset="-122"/>
                  <a:ea typeface="微软雅黑" panose="020B0503020204020204" pitchFamily="34" charset="-122"/>
                </a:rPr>
                <a:t>提供运行环境</a:t>
              </a:r>
              <a:endParaRPr lang="en-US" altLang="zh-CN" spc="300" dirty="0">
                <a:solidFill>
                  <a:srgbClr val="000000">
                    <a:lumMod val="85000"/>
                    <a:lumOff val="15000"/>
                  </a:srgbClr>
                </a:solidFill>
                <a:latin typeface="微软雅黑" panose="020B0503020204020204" pitchFamily="34" charset="-122"/>
                <a:ea typeface="微软雅黑" panose="020B0503020204020204" pitchFamily="34" charset="-122"/>
              </a:endParaRPr>
            </a:p>
            <a:p>
              <a:pPr marL="285750" indent="-285750" eaLnBrk="1" fontAlgn="auto" hangingPunct="1">
                <a:lnSpc>
                  <a:spcPct val="130000"/>
                </a:lnSpc>
                <a:spcBef>
                  <a:spcPts val="0"/>
                </a:spcBef>
                <a:spcAft>
                  <a:spcPts val="0"/>
                </a:spcAft>
                <a:buClr>
                  <a:schemeClr val="accent1"/>
                </a:buClr>
                <a:buFont typeface="Arial" panose="020B0604020202020204" pitchFamily="34" charset="0"/>
                <a:buChar char="•"/>
              </a:pPr>
              <a:r>
                <a:rPr lang="zh-CN" altLang="en-US" spc="300" dirty="0">
                  <a:solidFill>
                    <a:srgbClr val="000000">
                      <a:lumMod val="85000"/>
                      <a:lumOff val="15000"/>
                    </a:srgbClr>
                  </a:solidFill>
                  <a:latin typeface="微软雅黑" panose="020B0503020204020204" pitchFamily="34" charset="-122"/>
                  <a:ea typeface="微软雅黑" panose="020B0503020204020204" pitchFamily="34" charset="-122"/>
                </a:rPr>
                <a:t>一旦内核运行崩溃，</a:t>
              </a:r>
              <a:r>
                <a:rPr lang="zh-CN" altLang="en-US" spc="300" dirty="0">
                  <a:solidFill>
                    <a:schemeClr val="accent4">
                      <a:lumMod val="60000"/>
                      <a:lumOff val="40000"/>
                    </a:schemeClr>
                  </a:solidFill>
                  <a:latin typeface="微软雅黑" panose="020B0503020204020204" pitchFamily="34" charset="-122"/>
                  <a:ea typeface="微软雅黑" panose="020B0503020204020204" pitchFamily="34" charset="-122"/>
                </a:rPr>
                <a:t>整个</a:t>
              </a:r>
              <a:r>
                <a:rPr lang="zh-CN" altLang="en-US" spc="300" dirty="0">
                  <a:solidFill>
                    <a:srgbClr val="000000">
                      <a:lumMod val="85000"/>
                      <a:lumOff val="15000"/>
                    </a:srgbClr>
                  </a:solidFill>
                  <a:latin typeface="微软雅黑" panose="020B0503020204020204" pitchFamily="34" charset="-122"/>
                  <a:ea typeface="微软雅黑" panose="020B0503020204020204" pitchFamily="34" charset="-122"/>
                </a:rPr>
                <a:t>操作系统都会受影响</a:t>
              </a:r>
              <a:endParaRPr lang="en-US" altLang="zh-CN" spc="300"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sp>
          <p:nvSpPr>
            <p:cNvPr id="24" name="任意多边形: 形状 31"/>
            <p:cNvSpPr/>
            <p:nvPr/>
          </p:nvSpPr>
          <p:spPr>
            <a:xfrm>
              <a:off x="10797420" y="1251226"/>
              <a:ext cx="379826" cy="562932"/>
            </a:xfrm>
            <a:custGeom>
              <a:avLst/>
              <a:gdLst>
                <a:gd name="connsiteX0" fmla="*/ 0 w 540000"/>
                <a:gd name="connsiteY0" fmla="*/ 0 h 997105"/>
                <a:gd name="connsiteX1" fmla="*/ 540000 w 540000"/>
                <a:gd name="connsiteY1" fmla="*/ 0 h 997105"/>
                <a:gd name="connsiteX2" fmla="*/ 540000 w 540000"/>
                <a:gd name="connsiteY2" fmla="*/ 997105 h 997105"/>
                <a:gd name="connsiteX3" fmla="*/ 270000 w 540000"/>
                <a:gd name="connsiteY3" fmla="*/ 763105 h 997105"/>
                <a:gd name="connsiteX4" fmla="*/ 0 w 540000"/>
                <a:gd name="connsiteY4" fmla="*/ 997105 h 99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997105">
                  <a:moveTo>
                    <a:pt x="0" y="0"/>
                  </a:moveTo>
                  <a:lnTo>
                    <a:pt x="540000" y="0"/>
                  </a:lnTo>
                  <a:lnTo>
                    <a:pt x="540000" y="997105"/>
                  </a:lnTo>
                  <a:lnTo>
                    <a:pt x="270000" y="763105"/>
                  </a:lnTo>
                  <a:lnTo>
                    <a:pt x="0" y="997105"/>
                  </a:lnTo>
                  <a:close/>
                </a:path>
              </a:pathLst>
            </a:cu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5CCF0627-0D60-4952-9EF4-9E79D778AF91}"/>
              </a:ext>
            </a:extLst>
          </p:cNvPr>
          <p:cNvGrpSpPr/>
          <p:nvPr/>
        </p:nvGrpSpPr>
        <p:grpSpPr>
          <a:xfrm>
            <a:off x="660400" y="3618652"/>
            <a:ext cx="10858499" cy="2229897"/>
            <a:chOff x="660400" y="3618652"/>
            <a:chExt cx="10858499" cy="2229897"/>
          </a:xfrm>
        </p:grpSpPr>
        <p:sp>
          <p:nvSpPr>
            <p:cNvPr id="9" name="矩形 8"/>
            <p:cNvSpPr/>
            <p:nvPr/>
          </p:nvSpPr>
          <p:spPr>
            <a:xfrm>
              <a:off x="660400" y="3618652"/>
              <a:ext cx="10858499" cy="2229897"/>
            </a:xfrm>
            <a:prstGeom prst="rect">
              <a:avLst/>
            </a:prstGeom>
            <a:noFill/>
            <a:ln w="1905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3081911" y="3769642"/>
              <a:ext cx="5672854" cy="523220"/>
            </a:xfrm>
            <a:prstGeom prst="rect">
              <a:avLst/>
            </a:prstGeom>
            <a:noFill/>
          </p:spPr>
          <p:txBody>
            <a:bodyPr wrap="square" rtlCol="0">
              <a:spAutoFit/>
            </a:bodyPr>
            <a:lstStyle/>
            <a:p>
              <a:pPr eaLnBrk="1" fontAlgn="auto" hangingPunct="1">
                <a:spcBef>
                  <a:spcPts val="0"/>
                </a:spcBef>
                <a:spcAft>
                  <a:spcPts val="0"/>
                </a:spcAft>
              </a:pPr>
              <a:r>
                <a:rPr lang="zh-CN" altLang="en-US" sz="2800" spc="300" dirty="0">
                  <a:solidFill>
                    <a:schemeClr val="accent4"/>
                  </a:solidFill>
                  <a:latin typeface="微软雅黑" panose="020B0503020204020204" pitchFamily="34" charset="-122"/>
                  <a:ea typeface="微软雅黑" panose="020B0503020204020204" pitchFamily="34" charset="-122"/>
                </a:rPr>
                <a:t>用户态</a:t>
              </a:r>
            </a:p>
          </p:txBody>
        </p:sp>
        <p:sp>
          <p:nvSpPr>
            <p:cNvPr id="17" name="文本框 16"/>
            <p:cNvSpPr txBox="1"/>
            <p:nvPr/>
          </p:nvSpPr>
          <p:spPr>
            <a:xfrm>
              <a:off x="3130846" y="4292862"/>
              <a:ext cx="8164608" cy="1404615"/>
            </a:xfrm>
            <a:prstGeom prst="rect">
              <a:avLst/>
            </a:prstGeom>
            <a:noFill/>
          </p:spPr>
          <p:txBody>
            <a:bodyPr wrap="square" lIns="0" tIns="0" rIns="0" bIns="0" rtlCol="0">
              <a:spAutoFit/>
            </a:bodyPr>
            <a:lstStyle/>
            <a:p>
              <a:pPr marL="285750" indent="-285750" algn="just" eaLnBrk="1" fontAlgn="auto" hangingPunct="1">
                <a:lnSpc>
                  <a:spcPct val="130000"/>
                </a:lnSpc>
                <a:spcBef>
                  <a:spcPts val="0"/>
                </a:spcBef>
                <a:spcAft>
                  <a:spcPts val="0"/>
                </a:spcAft>
                <a:buClr>
                  <a:srgbClr val="8E0309"/>
                </a:buClr>
                <a:buFont typeface="Arial" panose="020B0604020202020204" pitchFamily="34" charset="0"/>
                <a:buChar char="•"/>
              </a:pPr>
              <a:r>
                <a:rPr lang="zh-CN" altLang="en-US" spc="300" dirty="0">
                  <a:solidFill>
                    <a:srgbClr val="000000">
                      <a:lumMod val="85000"/>
                      <a:lumOff val="15000"/>
                    </a:srgbClr>
                  </a:solidFill>
                  <a:latin typeface="微软雅黑" panose="020B0503020204020204" pitchFamily="34" charset="-122"/>
                </a:rPr>
                <a:t>用户态</a:t>
              </a:r>
              <a:r>
                <a:rPr lang="zh-CN" altLang="en-US" spc="300" dirty="0">
                  <a:solidFill>
                    <a:schemeClr val="accent4">
                      <a:lumMod val="60000"/>
                      <a:lumOff val="40000"/>
                    </a:schemeClr>
                  </a:solidFill>
                  <a:latin typeface="微软雅黑" panose="020B0503020204020204" pitchFamily="34" charset="-122"/>
                </a:rPr>
                <a:t>无法直接</a:t>
              </a:r>
              <a:r>
                <a:rPr lang="zh-CN" altLang="en-US" spc="300" dirty="0">
                  <a:solidFill>
                    <a:srgbClr val="000000">
                      <a:lumMod val="85000"/>
                      <a:lumOff val="15000"/>
                    </a:srgbClr>
                  </a:solidFill>
                  <a:latin typeface="微软雅黑" panose="020B0503020204020204" pitchFamily="34" charset="-122"/>
                </a:rPr>
                <a:t>获取硬件资源，必须通过操作系统</a:t>
              </a:r>
              <a:r>
                <a:rPr lang="en-US" altLang="zh-CN" spc="300" dirty="0">
                  <a:solidFill>
                    <a:srgbClr val="000000">
                      <a:lumMod val="85000"/>
                      <a:lumOff val="15000"/>
                    </a:srgbClr>
                  </a:solidFill>
                  <a:latin typeface="微软雅黑" panose="020B0503020204020204" pitchFamily="34" charset="-122"/>
                </a:rPr>
                <a:t>API</a:t>
              </a:r>
              <a:r>
                <a:rPr lang="zh-CN" altLang="en-US" spc="300" dirty="0">
                  <a:solidFill>
                    <a:srgbClr val="000000">
                      <a:lumMod val="85000"/>
                      <a:lumOff val="15000"/>
                    </a:srgbClr>
                  </a:solidFill>
                  <a:latin typeface="微软雅黑" panose="020B0503020204020204" pitchFamily="34" charset="-122"/>
                </a:rPr>
                <a:t>来访问</a:t>
              </a:r>
              <a:endParaRPr lang="en-US" altLang="zh-CN" spc="300" dirty="0">
                <a:solidFill>
                  <a:srgbClr val="000000">
                    <a:lumMod val="85000"/>
                    <a:lumOff val="15000"/>
                  </a:srgbClr>
                </a:solidFill>
                <a:latin typeface="微软雅黑" panose="020B0503020204020204" pitchFamily="34" charset="-122"/>
              </a:endParaRPr>
            </a:p>
            <a:p>
              <a:pPr marL="285750" indent="-285750" algn="just" eaLnBrk="1" fontAlgn="auto" hangingPunct="1">
                <a:lnSpc>
                  <a:spcPct val="130000"/>
                </a:lnSpc>
                <a:spcBef>
                  <a:spcPts val="0"/>
                </a:spcBef>
                <a:spcAft>
                  <a:spcPts val="0"/>
                </a:spcAft>
                <a:buClr>
                  <a:srgbClr val="8E0309"/>
                </a:buClr>
                <a:buFont typeface="Arial" panose="020B0604020202020204" pitchFamily="34" charset="0"/>
                <a:buChar char="•"/>
              </a:pPr>
              <a:r>
                <a:rPr lang="zh-CN" altLang="en-US" spc="300" dirty="0">
                  <a:solidFill>
                    <a:srgbClr val="000000">
                      <a:lumMod val="85000"/>
                      <a:lumOff val="15000"/>
                    </a:srgbClr>
                  </a:solidFill>
                  <a:latin typeface="微软雅黑" panose="020B0503020204020204" pitchFamily="34" charset="-122"/>
                </a:rPr>
                <a:t>用户态应用程序</a:t>
              </a:r>
              <a:r>
                <a:rPr lang="zh-CN" altLang="en-US" spc="300" dirty="0">
                  <a:solidFill>
                    <a:schemeClr val="accent4">
                      <a:lumMod val="60000"/>
                      <a:lumOff val="40000"/>
                    </a:schemeClr>
                  </a:solidFill>
                  <a:latin typeface="微软雅黑" panose="020B0503020204020204" pitchFamily="34" charset="-122"/>
                </a:rPr>
                <a:t>允许崩溃</a:t>
              </a:r>
              <a:r>
                <a:rPr lang="zh-CN" altLang="en-US" spc="300" dirty="0">
                  <a:solidFill>
                    <a:srgbClr val="000000">
                      <a:lumMod val="85000"/>
                      <a:lumOff val="15000"/>
                    </a:srgbClr>
                  </a:solidFill>
                  <a:latin typeface="微软雅黑" panose="020B0503020204020204" pitchFamily="34" charset="-122"/>
                </a:rPr>
                <a:t>，崩溃后通常可以恢复且不影响系统运行</a:t>
              </a:r>
              <a:endParaRPr lang="en-US" altLang="zh-CN" spc="300" dirty="0">
                <a:solidFill>
                  <a:srgbClr val="000000">
                    <a:lumMod val="85000"/>
                    <a:lumOff val="15000"/>
                  </a:srgbClr>
                </a:solidFill>
                <a:latin typeface="微软雅黑" panose="020B0503020204020204" pitchFamily="34" charset="-122"/>
              </a:endParaRPr>
            </a:p>
            <a:p>
              <a:pPr marL="285750" indent="-285750" algn="just" eaLnBrk="1" fontAlgn="auto" hangingPunct="1">
                <a:lnSpc>
                  <a:spcPct val="130000"/>
                </a:lnSpc>
                <a:spcBef>
                  <a:spcPts val="0"/>
                </a:spcBef>
                <a:spcAft>
                  <a:spcPts val="0"/>
                </a:spcAft>
                <a:buClr>
                  <a:srgbClr val="8E0309"/>
                </a:buClr>
                <a:buFont typeface="Arial" panose="020B0604020202020204" pitchFamily="34" charset="0"/>
                <a:buChar char="•"/>
              </a:pPr>
              <a:r>
                <a:rPr lang="zh-CN" altLang="en-US" spc="300" dirty="0">
                  <a:solidFill>
                    <a:srgbClr val="000000">
                      <a:lumMod val="85000"/>
                      <a:lumOff val="15000"/>
                    </a:srgbClr>
                  </a:solidFill>
                  <a:latin typeface="微软雅黑" panose="020B0503020204020204" pitchFamily="34" charset="-122"/>
                </a:rPr>
                <a:t>从用户态访问内核态的资源有</a:t>
              </a:r>
              <a:r>
                <a:rPr lang="en-US" altLang="zh-CN" spc="300" dirty="0">
                  <a:solidFill>
                    <a:srgbClr val="000000">
                      <a:lumMod val="85000"/>
                      <a:lumOff val="15000"/>
                    </a:srgbClr>
                  </a:solidFill>
                  <a:latin typeface="微软雅黑" panose="020B0503020204020204" pitchFamily="34" charset="-122"/>
                </a:rPr>
                <a:t>3</a:t>
              </a:r>
              <a:r>
                <a:rPr lang="zh-CN" altLang="en-US" spc="300" dirty="0">
                  <a:solidFill>
                    <a:srgbClr val="000000">
                      <a:lumMod val="85000"/>
                      <a:lumOff val="15000"/>
                    </a:srgbClr>
                  </a:solidFill>
                  <a:latin typeface="微软雅黑" panose="020B0503020204020204" pitchFamily="34" charset="-122"/>
                </a:rPr>
                <a:t>种方式：</a:t>
              </a:r>
              <a:r>
                <a:rPr lang="zh-CN" altLang="en-US" dirty="0">
                  <a:solidFill>
                    <a:schemeClr val="accent4">
                      <a:lumMod val="60000"/>
                      <a:lumOff val="40000"/>
                    </a:schemeClr>
                  </a:solidFill>
                </a:rPr>
                <a:t>系统调用、异常事件、外围设备中断</a:t>
              </a:r>
              <a:endParaRPr lang="en-US" altLang="zh-CN" spc="300"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sp>
          <p:nvSpPr>
            <p:cNvPr id="18" name="任意多边形: 形状 31"/>
            <p:cNvSpPr/>
            <p:nvPr/>
          </p:nvSpPr>
          <p:spPr>
            <a:xfrm>
              <a:off x="10797420" y="3626006"/>
              <a:ext cx="379826" cy="562932"/>
            </a:xfrm>
            <a:custGeom>
              <a:avLst/>
              <a:gdLst>
                <a:gd name="connsiteX0" fmla="*/ 0 w 540000"/>
                <a:gd name="connsiteY0" fmla="*/ 0 h 997105"/>
                <a:gd name="connsiteX1" fmla="*/ 540000 w 540000"/>
                <a:gd name="connsiteY1" fmla="*/ 0 h 997105"/>
                <a:gd name="connsiteX2" fmla="*/ 540000 w 540000"/>
                <a:gd name="connsiteY2" fmla="*/ 997105 h 997105"/>
                <a:gd name="connsiteX3" fmla="*/ 270000 w 540000"/>
                <a:gd name="connsiteY3" fmla="*/ 763105 h 997105"/>
                <a:gd name="connsiteX4" fmla="*/ 0 w 540000"/>
                <a:gd name="connsiteY4" fmla="*/ 997105 h 99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997105">
                  <a:moveTo>
                    <a:pt x="0" y="0"/>
                  </a:moveTo>
                  <a:lnTo>
                    <a:pt x="540000" y="0"/>
                  </a:lnTo>
                  <a:lnTo>
                    <a:pt x="540000" y="997105"/>
                  </a:lnTo>
                  <a:lnTo>
                    <a:pt x="270000" y="763105"/>
                  </a:lnTo>
                  <a:lnTo>
                    <a:pt x="0" y="997105"/>
                  </a:ln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3" name="图片 2">
            <a:extLst>
              <a:ext uri="{FF2B5EF4-FFF2-40B4-BE49-F238E27FC236}">
                <a16:creationId xmlns:a16="http://schemas.microsoft.com/office/drawing/2014/main" id="{4EDB442D-3A61-40F5-8A35-24899505F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480" y="1614151"/>
            <a:ext cx="1603107" cy="1603107"/>
          </a:xfrm>
          <a:prstGeom prst="rect">
            <a:avLst/>
          </a:prstGeom>
        </p:spPr>
      </p:pic>
      <p:pic>
        <p:nvPicPr>
          <p:cNvPr id="5" name="图片 4">
            <a:extLst>
              <a:ext uri="{FF2B5EF4-FFF2-40B4-BE49-F238E27FC236}">
                <a16:creationId xmlns:a16="http://schemas.microsoft.com/office/drawing/2014/main" id="{23DD8BBD-1FE7-4A35-995C-8A94570E7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0" y="4003288"/>
            <a:ext cx="1471522" cy="1471522"/>
          </a:xfrm>
          <a:prstGeom prst="rect">
            <a:avLst/>
          </a:prstGeom>
        </p:spPr>
      </p:pic>
      <p:grpSp>
        <p:nvGrpSpPr>
          <p:cNvPr id="2" name="组合 1">
            <a:extLst>
              <a:ext uri="{FF2B5EF4-FFF2-40B4-BE49-F238E27FC236}">
                <a16:creationId xmlns:a16="http://schemas.microsoft.com/office/drawing/2014/main" id="{B914C82C-4F56-4C0F-8049-17FE19797174}"/>
              </a:ext>
            </a:extLst>
          </p:cNvPr>
          <p:cNvGrpSpPr/>
          <p:nvPr/>
        </p:nvGrpSpPr>
        <p:grpSpPr>
          <a:xfrm>
            <a:off x="4228941" y="5406638"/>
            <a:ext cx="4372799" cy="1341665"/>
            <a:chOff x="4228941" y="5406638"/>
            <a:chExt cx="4372799" cy="1341665"/>
          </a:xfrm>
        </p:grpSpPr>
        <p:pic>
          <p:nvPicPr>
            <p:cNvPr id="14338" name="Picture 2" descr="小黄人：温馨提示表情包">
              <a:extLst>
                <a:ext uri="{FF2B5EF4-FFF2-40B4-BE49-F238E27FC236}">
                  <a16:creationId xmlns:a16="http://schemas.microsoft.com/office/drawing/2014/main" id="{846F2907-0CE5-49C2-A91D-106602B69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8941" y="5406638"/>
              <a:ext cx="1341665" cy="1341665"/>
            </a:xfrm>
            <a:prstGeom prst="rect">
              <a:avLst/>
            </a:prstGeom>
            <a:noFill/>
            <a:extLst>
              <a:ext uri="{909E8E84-426E-40DD-AFC4-6F175D3DCCD1}">
                <a14:hiddenFill xmlns:a14="http://schemas.microsoft.com/office/drawing/2010/main">
                  <a:solidFill>
                    <a:srgbClr val="FFFFFF"/>
                  </a:solidFill>
                </a14:hiddenFill>
              </a:ext>
            </a:extLst>
          </p:spPr>
        </p:pic>
        <p:sp>
          <p:nvSpPr>
            <p:cNvPr id="21" name="ïṡḷiḑé">
              <a:hlinkClick r:id="rId6" action="ppaction://hlinksldjump"/>
              <a:extLst>
                <a:ext uri="{FF2B5EF4-FFF2-40B4-BE49-F238E27FC236}">
                  <a16:creationId xmlns:a16="http://schemas.microsoft.com/office/drawing/2014/main" id="{646D6592-2B45-4ADF-8184-9E3ED7211820}"/>
                </a:ext>
              </a:extLst>
            </p:cNvPr>
            <p:cNvSpPr/>
            <p:nvPr/>
          </p:nvSpPr>
          <p:spPr>
            <a:xfrm>
              <a:off x="5447589" y="6072530"/>
              <a:ext cx="3154151" cy="659902"/>
            </a:xfrm>
            <a:prstGeom prst="rect">
              <a:avLst/>
            </a:prstGeom>
          </p:spPr>
          <p:txBody>
            <a:bodyPr wrap="square" anchor="ctr" anchorCtr="0">
              <a:normAutofit/>
            </a:bodyPr>
            <a:lstStyle/>
            <a:p>
              <a:pPr lvl="0"/>
              <a:r>
                <a:rPr lang="zh-CN" altLang="en-US" sz="2400" b="1" spc="100" dirty="0">
                  <a:solidFill>
                    <a:schemeClr val="accent4"/>
                  </a:solidFill>
                </a:rPr>
                <a:t>不做坏事就不会崩</a:t>
              </a:r>
              <a:r>
                <a:rPr lang="en-US" altLang="zh-CN" sz="2400" b="1" spc="100" dirty="0">
                  <a:solidFill>
                    <a:schemeClr val="accent4"/>
                  </a:solidFill>
                </a:rPr>
                <a:t>~</a:t>
              </a:r>
              <a:endParaRPr lang="en-US" altLang="zh-CN" sz="2400" b="1" spc="100" dirty="0">
                <a:solidFill>
                  <a:schemeClr val="accent4"/>
                </a:solidFill>
                <a:sym typeface="Wingdings" panose="05000000000000000000" pitchFamily="2" charset="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par>
                                <p:cTn id="18" presetID="16" presetClass="entr" presetSubtype="37"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out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anim calcmode="lin" valueType="num">
                                      <p:cBhvr>
                                        <p:cTn id="26" dur="500" fill="hold"/>
                                        <p:tgtEl>
                                          <p:spTgt spid="2"/>
                                        </p:tgtEl>
                                        <p:attrNameLst>
                                          <p:attrName>ppt_x</p:attrName>
                                        </p:attrNameLst>
                                      </p:cBhvr>
                                      <p:tavLst>
                                        <p:tav tm="0">
                                          <p:val>
                                            <p:strVal val="#ppt_x"/>
                                          </p:val>
                                        </p:tav>
                                        <p:tav tm="100000">
                                          <p:val>
                                            <p:strVal val="#ppt_x"/>
                                          </p:val>
                                        </p:tav>
                                      </p:tavLst>
                                    </p:anim>
                                    <p:anim calcmode="lin" valueType="num">
                                      <p:cBhvr>
                                        <p:cTn id="27"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用户态进程隔离</a:t>
            </a:r>
          </a:p>
        </p:txBody>
      </p:sp>
      <p:sp>
        <p:nvSpPr>
          <p:cNvPr id="19" name="矩形 18">
            <a:hlinkClick r:id="rId3" action="ppaction://hlinksldjump"/>
          </p:cNvPr>
          <p:cNvSpPr/>
          <p:nvPr/>
        </p:nvSpPr>
        <p:spPr>
          <a:xfrm>
            <a:off x="662842" y="2130729"/>
            <a:ext cx="2620107" cy="4029608"/>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577850" y="6217529"/>
            <a:ext cx="10858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577850" y="2000405"/>
            <a:ext cx="0" cy="421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hlinkClick r:id="rId4" action="ppaction://hlinksldjump"/>
          </p:cNvPr>
          <p:cNvSpPr/>
          <p:nvPr/>
        </p:nvSpPr>
        <p:spPr>
          <a:xfrm>
            <a:off x="3354200" y="2130729"/>
            <a:ext cx="2620107" cy="4029608"/>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hlinkClick r:id="rId5" action="ppaction://hlinksldjump"/>
          </p:cNvPr>
          <p:cNvSpPr/>
          <p:nvPr/>
        </p:nvSpPr>
        <p:spPr>
          <a:xfrm>
            <a:off x="6020286" y="2130729"/>
            <a:ext cx="2620107" cy="4029608"/>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rId6" action="ppaction://hlinksldjump"/>
          </p:cNvPr>
          <p:cNvSpPr/>
          <p:nvPr/>
        </p:nvSpPr>
        <p:spPr>
          <a:xfrm>
            <a:off x="8699007" y="2130729"/>
            <a:ext cx="2620107" cy="40296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形状 12"/>
          <p:cNvSpPr/>
          <p:nvPr/>
        </p:nvSpPr>
        <p:spPr>
          <a:xfrm>
            <a:off x="620835" y="3214206"/>
            <a:ext cx="10785230" cy="1993739"/>
          </a:xfrm>
          <a:custGeom>
            <a:avLst/>
            <a:gdLst>
              <a:gd name="connsiteX0" fmla="*/ 0 w 6858000"/>
              <a:gd name="connsiteY0" fmla="*/ 2297723 h 2297723"/>
              <a:gd name="connsiteX1" fmla="*/ 1828800 w 6858000"/>
              <a:gd name="connsiteY1" fmla="*/ 1066800 h 2297723"/>
              <a:gd name="connsiteX2" fmla="*/ 4712677 w 6858000"/>
              <a:gd name="connsiteY2" fmla="*/ 1664676 h 2297723"/>
              <a:gd name="connsiteX3" fmla="*/ 6858000 w 6858000"/>
              <a:gd name="connsiteY3" fmla="*/ 0 h 2297723"/>
            </a:gdLst>
            <a:ahLst/>
            <a:cxnLst>
              <a:cxn ang="0">
                <a:pos x="connsiteX0" y="connsiteY0"/>
              </a:cxn>
              <a:cxn ang="0">
                <a:pos x="connsiteX1" y="connsiteY1"/>
              </a:cxn>
              <a:cxn ang="0">
                <a:pos x="connsiteX2" y="connsiteY2"/>
              </a:cxn>
              <a:cxn ang="0">
                <a:pos x="connsiteX3" y="connsiteY3"/>
              </a:cxn>
            </a:cxnLst>
            <a:rect l="l" t="t" r="r" b="b"/>
            <a:pathLst>
              <a:path w="6858000" h="2297723">
                <a:moveTo>
                  <a:pt x="0" y="2297723"/>
                </a:moveTo>
                <a:cubicBezTo>
                  <a:pt x="521677" y="1735015"/>
                  <a:pt x="1043354" y="1172308"/>
                  <a:pt x="1828800" y="1066800"/>
                </a:cubicBezTo>
                <a:cubicBezTo>
                  <a:pt x="2614246" y="961292"/>
                  <a:pt x="3874477" y="1842476"/>
                  <a:pt x="4712677" y="1664676"/>
                </a:cubicBezTo>
                <a:cubicBezTo>
                  <a:pt x="5550877" y="1486876"/>
                  <a:pt x="6204438" y="743438"/>
                  <a:pt x="68580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39019" y="5244048"/>
            <a:ext cx="2241376" cy="453457"/>
          </a:xfrm>
          <a:prstGeom prst="rect">
            <a:avLst/>
          </a:prstGeom>
          <a:noFill/>
        </p:spPr>
        <p:txBody>
          <a:bodyPr wrap="square" rtlCol="0">
            <a:spAutoFit/>
          </a:bodyPr>
          <a:lstStyle/>
          <a:p>
            <a:pPr algn="ctr">
              <a:lnSpc>
                <a:spcPct val="130000"/>
              </a:lnSpc>
            </a:pPr>
            <a:r>
              <a:rPr lang="zh-CN" altLang="en-US" sz="2000" spc="300" dirty="0">
                <a:solidFill>
                  <a:schemeClr val="bg1"/>
                </a:solidFill>
                <a:latin typeface="微软雅黑" panose="020B0503020204020204" pitchFamily="34" charset="-122"/>
              </a:rPr>
              <a:t>虚拟内存管理</a:t>
            </a:r>
            <a:endParaRPr lang="en-US" altLang="zh-CN" sz="2000" b="1" spc="300" dirty="0">
              <a:solidFill>
                <a:srgbClr val="FFFF00"/>
              </a:solidFill>
              <a:latin typeface="微软雅黑" panose="020B0503020204020204" pitchFamily="34" charset="-122"/>
            </a:endParaRPr>
          </a:p>
        </p:txBody>
      </p:sp>
      <p:sp>
        <p:nvSpPr>
          <p:cNvPr id="39" name="文本框 38"/>
          <p:cNvSpPr txBox="1"/>
          <p:nvPr/>
        </p:nvSpPr>
        <p:spPr>
          <a:xfrm>
            <a:off x="3295585" y="5244048"/>
            <a:ext cx="2712065" cy="393465"/>
          </a:xfrm>
          <a:prstGeom prst="rect">
            <a:avLst/>
          </a:prstGeom>
          <a:noFill/>
        </p:spPr>
        <p:txBody>
          <a:bodyPr wrap="square" rtlCol="0">
            <a:spAutoFit/>
          </a:bodyPr>
          <a:lstStyle/>
          <a:p>
            <a:pPr algn="ctr">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分段机制</a:t>
            </a:r>
            <a:endParaRPr lang="zh-CN" altLang="en-US" sz="800" spc="300" dirty="0">
              <a:solidFill>
                <a:schemeClr val="bg1"/>
              </a:solidFill>
              <a:latin typeface="+mn-ea"/>
            </a:endParaRPr>
          </a:p>
        </p:txBody>
      </p:sp>
      <p:sp>
        <p:nvSpPr>
          <p:cNvPr id="44" name="文本框 43"/>
          <p:cNvSpPr txBox="1"/>
          <p:nvPr/>
        </p:nvSpPr>
        <p:spPr>
          <a:xfrm>
            <a:off x="5974307" y="5244048"/>
            <a:ext cx="2712065" cy="393465"/>
          </a:xfrm>
          <a:prstGeom prst="rect">
            <a:avLst/>
          </a:prstGeom>
          <a:noFill/>
        </p:spPr>
        <p:txBody>
          <a:bodyPr wrap="square" rtlCol="0">
            <a:spAutoFit/>
          </a:bodyPr>
          <a:lstStyle/>
          <a:p>
            <a:pPr algn="ctr">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分页机制</a:t>
            </a:r>
            <a:endParaRPr lang="zh-CN" altLang="en-US" sz="800" spc="300" dirty="0">
              <a:solidFill>
                <a:schemeClr val="bg1"/>
              </a:solidFill>
              <a:latin typeface="+mn-ea"/>
            </a:endParaRPr>
          </a:p>
        </p:txBody>
      </p:sp>
      <p:sp>
        <p:nvSpPr>
          <p:cNvPr id="45" name="文本框 44"/>
          <p:cNvSpPr txBox="1"/>
          <p:nvPr/>
        </p:nvSpPr>
        <p:spPr>
          <a:xfrm>
            <a:off x="8653028" y="5244048"/>
            <a:ext cx="2712065" cy="393465"/>
          </a:xfrm>
          <a:prstGeom prst="rect">
            <a:avLst/>
          </a:prstGeom>
          <a:noFill/>
        </p:spPr>
        <p:txBody>
          <a:bodyPr wrap="square" rtlCol="0">
            <a:spAutoFit/>
          </a:bodyPr>
          <a:lstStyle/>
          <a:p>
            <a:pPr algn="ctr">
              <a:lnSpc>
                <a:spcPct val="130000"/>
              </a:lnSpc>
            </a:pPr>
            <a:r>
              <a:rPr lang="zh-CN" altLang="en-US" sz="2000" spc="300" dirty="0">
                <a:solidFill>
                  <a:schemeClr val="bg1"/>
                </a:solidFill>
                <a:latin typeface="微软雅黑" panose="020B0503020204020204" pitchFamily="34" charset="-122"/>
              </a:rPr>
              <a:t>页共享</a:t>
            </a:r>
            <a:endParaRPr lang="zh-CN" altLang="en-US" sz="800" spc="300" dirty="0">
              <a:solidFill>
                <a:schemeClr val="bg1"/>
              </a:solidFill>
              <a:latin typeface="+mn-ea"/>
            </a:endParaRPr>
          </a:p>
        </p:txBody>
      </p:sp>
      <p:sp>
        <p:nvSpPr>
          <p:cNvPr id="46" name="文本框 45"/>
          <p:cNvSpPr txBox="1"/>
          <p:nvPr/>
        </p:nvSpPr>
        <p:spPr>
          <a:xfrm>
            <a:off x="932505" y="2336292"/>
            <a:ext cx="2080780" cy="852734"/>
          </a:xfrm>
          <a:prstGeom prst="rect">
            <a:avLst/>
          </a:prstGeom>
          <a:noFill/>
        </p:spPr>
        <p:txBody>
          <a:bodyPr wrap="square" rtlCol="0">
            <a:spAutoFit/>
          </a:bodyPr>
          <a:lstStyle/>
          <a:p>
            <a:pPr algn="just" eaLnBrk="1" hangingPunct="1">
              <a:lnSpc>
                <a:spcPct val="130000"/>
              </a:lnSpc>
            </a:pPr>
            <a:r>
              <a:rPr lang="zh-CN" altLang="en-US" sz="2000" spc="300" dirty="0">
                <a:solidFill>
                  <a:schemeClr val="bg1"/>
                </a:solidFill>
              </a:rPr>
              <a:t>如何做到进程互不干扰？</a:t>
            </a:r>
          </a:p>
        </p:txBody>
      </p:sp>
      <p:sp>
        <p:nvSpPr>
          <p:cNvPr id="47" name="文本框 46"/>
          <p:cNvSpPr txBox="1"/>
          <p:nvPr/>
        </p:nvSpPr>
        <p:spPr>
          <a:xfrm>
            <a:off x="3616078" y="2336292"/>
            <a:ext cx="2080780" cy="1252843"/>
          </a:xfrm>
          <a:prstGeom prst="rect">
            <a:avLst/>
          </a:prstGeom>
          <a:noFill/>
        </p:spPr>
        <p:txBody>
          <a:bodyPr wrap="square" rtlCol="0">
            <a:spAutoFit/>
          </a:bodyPr>
          <a:lstStyle/>
          <a:p>
            <a:pPr algn="just" eaLnBrk="1" hangingPunct="1">
              <a:lnSpc>
                <a:spcPct val="130000"/>
              </a:lnSpc>
            </a:pPr>
            <a:r>
              <a:rPr lang="zh-CN" altLang="en-US" sz="2000" spc="300" dirty="0">
                <a:solidFill>
                  <a:schemeClr val="bg1"/>
                </a:solidFill>
              </a:rPr>
              <a:t>如何分段？</a:t>
            </a:r>
            <a:endParaRPr lang="en-US" altLang="zh-CN" sz="2000" spc="300" dirty="0">
              <a:solidFill>
                <a:schemeClr val="bg1"/>
              </a:solidFill>
            </a:endParaRPr>
          </a:p>
          <a:p>
            <a:pPr algn="just" eaLnBrk="1" hangingPunct="1">
              <a:lnSpc>
                <a:spcPct val="130000"/>
              </a:lnSpc>
            </a:pPr>
            <a:r>
              <a:rPr lang="zh-CN" altLang="en-US" sz="2000" spc="300" dirty="0">
                <a:solidFill>
                  <a:schemeClr val="bg1"/>
                </a:solidFill>
              </a:rPr>
              <a:t>如何寻址？</a:t>
            </a:r>
            <a:endParaRPr lang="en-US" altLang="zh-CN" sz="2000" spc="300" dirty="0">
              <a:solidFill>
                <a:schemeClr val="bg1"/>
              </a:solidFill>
            </a:endParaRPr>
          </a:p>
          <a:p>
            <a:pPr algn="just" eaLnBrk="1" hangingPunct="1">
              <a:lnSpc>
                <a:spcPct val="130000"/>
              </a:lnSpc>
            </a:pPr>
            <a:r>
              <a:rPr lang="zh-CN" altLang="en-US" sz="2000" spc="300" dirty="0">
                <a:solidFill>
                  <a:schemeClr val="bg1"/>
                </a:solidFill>
              </a:rPr>
              <a:t>如何鉴权？</a:t>
            </a:r>
          </a:p>
        </p:txBody>
      </p:sp>
      <p:sp>
        <p:nvSpPr>
          <p:cNvPr id="48" name="文本框 47"/>
          <p:cNvSpPr txBox="1"/>
          <p:nvPr/>
        </p:nvSpPr>
        <p:spPr>
          <a:xfrm>
            <a:off x="6289949" y="2336292"/>
            <a:ext cx="2080780" cy="1249509"/>
          </a:xfrm>
          <a:prstGeom prst="rect">
            <a:avLst/>
          </a:prstGeom>
          <a:noFill/>
        </p:spPr>
        <p:txBody>
          <a:bodyPr wrap="square" rtlCol="0">
            <a:spAutoFit/>
          </a:bodyPr>
          <a:lstStyle/>
          <a:p>
            <a:pPr algn="just" eaLnBrk="1" hangingPunct="1">
              <a:lnSpc>
                <a:spcPct val="130000"/>
              </a:lnSpc>
            </a:pPr>
            <a:r>
              <a:rPr lang="zh-CN" altLang="en-US" sz="2000" spc="300" dirty="0">
                <a:solidFill>
                  <a:schemeClr val="bg1"/>
                </a:solidFill>
              </a:rPr>
              <a:t>为何分页？</a:t>
            </a:r>
            <a:endParaRPr lang="en-US" altLang="zh-CN" sz="2000" spc="300" dirty="0">
              <a:solidFill>
                <a:schemeClr val="bg1"/>
              </a:solidFill>
            </a:endParaRPr>
          </a:p>
          <a:p>
            <a:pPr algn="just" eaLnBrk="1" hangingPunct="1">
              <a:lnSpc>
                <a:spcPct val="130000"/>
              </a:lnSpc>
            </a:pPr>
            <a:r>
              <a:rPr lang="zh-CN" altLang="en-US" sz="2000" spc="300" dirty="0">
                <a:solidFill>
                  <a:schemeClr val="bg1"/>
                </a:solidFill>
              </a:rPr>
              <a:t>如何分页？</a:t>
            </a:r>
            <a:endParaRPr lang="en-US" altLang="zh-CN" sz="2000" spc="300" dirty="0">
              <a:solidFill>
                <a:schemeClr val="bg1"/>
              </a:solidFill>
            </a:endParaRPr>
          </a:p>
          <a:p>
            <a:pPr algn="just" eaLnBrk="1" hangingPunct="1">
              <a:lnSpc>
                <a:spcPct val="130000"/>
              </a:lnSpc>
            </a:pPr>
            <a:r>
              <a:rPr lang="zh-CN" altLang="en-US" sz="2000" spc="300" dirty="0">
                <a:solidFill>
                  <a:schemeClr val="bg1"/>
                </a:solidFill>
              </a:rPr>
              <a:t>如何寻址？</a:t>
            </a:r>
          </a:p>
        </p:txBody>
      </p:sp>
      <p:sp>
        <p:nvSpPr>
          <p:cNvPr id="49" name="文本框 48"/>
          <p:cNvSpPr txBox="1"/>
          <p:nvPr/>
        </p:nvSpPr>
        <p:spPr>
          <a:xfrm>
            <a:off x="8966747" y="2336292"/>
            <a:ext cx="2080780" cy="1252843"/>
          </a:xfrm>
          <a:prstGeom prst="rect">
            <a:avLst/>
          </a:prstGeom>
          <a:noFill/>
        </p:spPr>
        <p:txBody>
          <a:bodyPr wrap="square" rtlCol="0">
            <a:spAutoFit/>
          </a:bodyPr>
          <a:lstStyle/>
          <a:p>
            <a:pPr algn="just" eaLnBrk="1" hangingPunct="1">
              <a:lnSpc>
                <a:spcPct val="130000"/>
              </a:lnSpc>
            </a:pPr>
            <a:r>
              <a:rPr lang="zh-CN" altLang="en-US" sz="2000" spc="300" dirty="0">
                <a:solidFill>
                  <a:schemeClr val="bg1"/>
                </a:solidFill>
              </a:rPr>
              <a:t>页共享来由及带来的安全问题</a:t>
            </a:r>
            <a:endParaRPr lang="en-US" altLang="zh-CN" sz="2000" spc="300" dirty="0">
              <a:solidFill>
                <a:schemeClr val="bg1"/>
              </a:solidFill>
            </a:endParaRPr>
          </a:p>
        </p:txBody>
      </p:sp>
      <p:sp>
        <p:nvSpPr>
          <p:cNvPr id="24" name="ïṡḷiḑé">
            <a:extLst>
              <a:ext uri="{FF2B5EF4-FFF2-40B4-BE49-F238E27FC236}">
                <a16:creationId xmlns:a16="http://schemas.microsoft.com/office/drawing/2014/main" id="{1BDD2761-23CA-4B21-9C6C-707555501CE4}"/>
              </a:ext>
            </a:extLst>
          </p:cNvPr>
          <p:cNvSpPr/>
          <p:nvPr/>
        </p:nvSpPr>
        <p:spPr>
          <a:xfrm>
            <a:off x="2676417" y="1043775"/>
            <a:ext cx="8729647" cy="912346"/>
          </a:xfrm>
          <a:prstGeom prst="rect">
            <a:avLst/>
          </a:prstGeom>
        </p:spPr>
        <p:txBody>
          <a:bodyPr wrap="square" anchor="ctr" anchorCtr="0">
            <a:normAutofit/>
          </a:bodyPr>
          <a:lstStyle/>
          <a:p>
            <a:pPr lvl="0"/>
            <a:r>
              <a:rPr lang="zh-CN" altLang="en-US" sz="2000" b="1" spc="100" dirty="0">
                <a:solidFill>
                  <a:schemeClr val="accent4"/>
                </a:solidFill>
              </a:rPr>
              <a:t>目的：</a:t>
            </a:r>
            <a:r>
              <a:rPr lang="zh-CN" altLang="en-US" sz="2000" spc="100" dirty="0"/>
              <a:t>保护操作系统中的</a:t>
            </a:r>
            <a:r>
              <a:rPr lang="zh-CN" altLang="en-US" sz="2000" spc="100" dirty="0">
                <a:solidFill>
                  <a:schemeClr val="accent4">
                    <a:lumMod val="60000"/>
                    <a:lumOff val="40000"/>
                  </a:schemeClr>
                </a:solidFill>
              </a:rPr>
              <a:t>进程互不干扰</a:t>
            </a:r>
            <a:r>
              <a:rPr lang="zh-CN" altLang="en-US" sz="2000" spc="100" dirty="0"/>
              <a:t>，防止其他进程</a:t>
            </a:r>
            <a:r>
              <a:rPr lang="zh-CN" altLang="en-US" sz="2000" spc="100" dirty="0">
                <a:solidFill>
                  <a:schemeClr val="accent4">
                    <a:lumMod val="60000"/>
                    <a:lumOff val="40000"/>
                  </a:schemeClr>
                </a:solidFill>
              </a:rPr>
              <a:t>非法读取和写入</a:t>
            </a:r>
            <a:r>
              <a:rPr lang="zh-CN" altLang="en-US" sz="2000" spc="100" dirty="0"/>
              <a:t>本进程资源，使得密码软件的密钥</a:t>
            </a:r>
            <a:r>
              <a:rPr lang="zh-CN" altLang="en-US" sz="2000" spc="100" dirty="0">
                <a:solidFill>
                  <a:schemeClr val="accent4">
                    <a:lumMod val="60000"/>
                    <a:lumOff val="40000"/>
                  </a:schemeClr>
                </a:solidFill>
              </a:rPr>
              <a:t>不被</a:t>
            </a:r>
            <a:r>
              <a:rPr lang="zh-CN" altLang="en-US" sz="2000" spc="100" dirty="0"/>
              <a:t>同一设备上运行的其他进程</a:t>
            </a:r>
            <a:r>
              <a:rPr lang="zh-CN" altLang="en-US" sz="2000" spc="100" dirty="0">
                <a:solidFill>
                  <a:schemeClr val="accent4">
                    <a:lumMod val="60000"/>
                    <a:lumOff val="40000"/>
                  </a:schemeClr>
                </a:solidFill>
              </a:rPr>
              <a:t>非法获取</a:t>
            </a:r>
          </a:p>
        </p:txBody>
      </p:sp>
      <p:pic>
        <p:nvPicPr>
          <p:cNvPr id="25" name="图片 24">
            <a:extLst>
              <a:ext uri="{FF2B5EF4-FFF2-40B4-BE49-F238E27FC236}">
                <a16:creationId xmlns:a16="http://schemas.microsoft.com/office/drawing/2014/main" id="{40DB85BE-47E0-4EF7-9EEF-0505666EFD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19" y="733100"/>
            <a:ext cx="1471522" cy="1471522"/>
          </a:xfrm>
          <a:prstGeom prst="rect">
            <a:avLst/>
          </a:prstGeom>
        </p:spPr>
      </p:pic>
      <p:cxnSp>
        <p:nvCxnSpPr>
          <p:cNvPr id="5" name="直接连接符 4">
            <a:extLst>
              <a:ext uri="{FF2B5EF4-FFF2-40B4-BE49-F238E27FC236}">
                <a16:creationId xmlns:a16="http://schemas.microsoft.com/office/drawing/2014/main" id="{A4F820B3-8C13-4493-A128-C2FE4C487B45}"/>
              </a:ext>
            </a:extLst>
          </p:cNvPr>
          <p:cNvCxnSpPr/>
          <p:nvPr/>
        </p:nvCxnSpPr>
        <p:spPr>
          <a:xfrm>
            <a:off x="1654140" y="819398"/>
            <a:ext cx="0" cy="1181007"/>
          </a:xfrm>
          <a:prstGeom prst="line">
            <a:avLst/>
          </a:prstGeom>
          <a:ln w="7620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03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36" grpId="0" animBg="1"/>
      <p:bldP spid="37" grpId="0" animBg="1"/>
      <p:bldP spid="38" grpId="0"/>
      <p:bldP spid="39" grpId="0"/>
      <p:bldP spid="44" grpId="0"/>
      <p:bldP spid="45" grpId="0"/>
      <p:bldP spid="46" grpId="0"/>
      <p:bldP spid="47" grpId="0"/>
      <p:bldP spid="48" grpId="0"/>
      <p:bldP spid="49"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70C3C-1E01-4BD9-9FD3-9AE96CE342C9}"/>
              </a:ext>
            </a:extLst>
          </p:cNvPr>
          <p:cNvSpPr>
            <a:spLocks noGrp="1"/>
          </p:cNvSpPr>
          <p:nvPr>
            <p:ph type="title"/>
          </p:nvPr>
        </p:nvSpPr>
        <p:spPr>
          <a:xfrm>
            <a:off x="577850" y="249067"/>
            <a:ext cx="8643848" cy="480131"/>
          </a:xfrm>
        </p:spPr>
        <p:txBody>
          <a:bodyPr/>
          <a:lstStyle/>
          <a:p>
            <a:r>
              <a:rPr lang="zh-CN" altLang="en-US" dirty="0"/>
              <a:t>虚拟内存管理</a:t>
            </a:r>
          </a:p>
        </p:txBody>
      </p:sp>
      <p:sp>
        <p:nvSpPr>
          <p:cNvPr id="6" name="文本框 5">
            <a:extLst>
              <a:ext uri="{FF2B5EF4-FFF2-40B4-BE49-F238E27FC236}">
                <a16:creationId xmlns:a16="http://schemas.microsoft.com/office/drawing/2014/main" id="{F215F556-7E81-426F-A9EC-C5EC7B6212C3}"/>
              </a:ext>
            </a:extLst>
          </p:cNvPr>
          <p:cNvSpPr txBox="1"/>
          <p:nvPr/>
        </p:nvSpPr>
        <p:spPr>
          <a:xfrm>
            <a:off x="459582" y="920896"/>
            <a:ext cx="6738530" cy="1957652"/>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物理寻址</a:t>
            </a:r>
            <a:endParaRPr lang="en-US" altLang="zh-CN" sz="2200" dirty="0">
              <a:latin typeface="+mn-ea"/>
              <a:ea typeface="+mn-ea"/>
            </a:endParaRPr>
          </a:p>
          <a:p>
            <a:pPr marL="800100" lvl="1"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srgbClr val="FF0000"/>
                </a:solidFill>
                <a:latin typeface="+mn-ea"/>
                <a:ea typeface="+mn-ea"/>
              </a:rPr>
              <a:t>优势</a:t>
            </a:r>
            <a:r>
              <a:rPr lang="zh-CN" altLang="en-US" dirty="0">
                <a:latin typeface="+mn-ea"/>
                <a:ea typeface="+mn-ea"/>
              </a:rPr>
              <a:t>：简单高效</a:t>
            </a:r>
            <a:endParaRPr lang="en-US" altLang="zh-CN" dirty="0">
              <a:latin typeface="+mn-ea"/>
              <a:ea typeface="+mn-ea"/>
            </a:endParaRPr>
          </a:p>
          <a:p>
            <a:pPr marL="800100" lvl="1"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srgbClr val="FF0000"/>
                </a:solidFill>
                <a:latin typeface="+mn-ea"/>
                <a:ea typeface="+mn-ea"/>
              </a:rPr>
              <a:t>不足</a:t>
            </a:r>
            <a:r>
              <a:rPr lang="zh-CN" altLang="en-US" dirty="0">
                <a:latin typeface="+mn-ea"/>
                <a:ea typeface="+mn-ea"/>
              </a:rPr>
              <a:t>：需要程序员根据内存情况编译代码，不能保证操作系统调度进程资源隔离性</a:t>
            </a:r>
            <a:endParaRPr lang="en-US" altLang="zh-CN" sz="2200" dirty="0">
              <a:latin typeface="+mn-ea"/>
              <a:ea typeface="+mn-ea"/>
            </a:endParaRPr>
          </a:p>
        </p:txBody>
      </p:sp>
      <p:sp>
        <p:nvSpPr>
          <p:cNvPr id="7" name="文本框 6">
            <a:extLst>
              <a:ext uri="{FF2B5EF4-FFF2-40B4-BE49-F238E27FC236}">
                <a16:creationId xmlns:a16="http://schemas.microsoft.com/office/drawing/2014/main" id="{F27432F1-5B02-4C24-8672-29E6C4F9F2CA}"/>
              </a:ext>
            </a:extLst>
          </p:cNvPr>
          <p:cNvSpPr txBox="1"/>
          <p:nvPr/>
        </p:nvSpPr>
        <p:spPr>
          <a:xfrm>
            <a:off x="459581" y="3534986"/>
            <a:ext cx="6738530" cy="231775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地址映射（虚拟地址</a:t>
            </a:r>
            <a:r>
              <a:rPr lang="en-US" altLang="zh-CN" sz="2200" dirty="0">
                <a:latin typeface="+mn-ea"/>
                <a:ea typeface="+mn-ea"/>
                <a:sym typeface="Wingdings" panose="05000000000000000000" pitchFamily="2" charset="2"/>
              </a:rPr>
              <a:t></a:t>
            </a:r>
            <a:r>
              <a:rPr lang="zh-CN" altLang="en-US" sz="2200" dirty="0">
                <a:latin typeface="+mn-ea"/>
                <a:ea typeface="+mn-ea"/>
                <a:sym typeface="Wingdings" panose="05000000000000000000" pitchFamily="2" charset="2"/>
              </a:rPr>
              <a:t>物理地址</a:t>
            </a:r>
            <a:r>
              <a:rPr lang="zh-CN" altLang="en-US" sz="2200" dirty="0">
                <a:latin typeface="+mn-ea"/>
                <a:ea typeface="+mn-ea"/>
              </a:rPr>
              <a:t>）</a:t>
            </a:r>
            <a:endParaRPr lang="en-US" altLang="zh-CN" sz="2200" dirty="0">
              <a:latin typeface="+mn-ea"/>
              <a:ea typeface="+mn-ea"/>
            </a:endParaRPr>
          </a:p>
          <a:p>
            <a:pPr marL="742950" lvl="1" indent="-28575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srgbClr val="FF0000"/>
                </a:solidFill>
                <a:latin typeface="+mn-ea"/>
                <a:ea typeface="+mn-ea"/>
              </a:rPr>
              <a:t>优势</a:t>
            </a:r>
            <a:r>
              <a:rPr lang="zh-CN" altLang="en-US" dirty="0">
                <a:latin typeface="+mn-ea"/>
                <a:ea typeface="+mn-ea"/>
              </a:rPr>
              <a:t>：虚拟地址空间私有且不相关，无法被其他进程更改；按需分配，把不常用的数据临时放入硬盘</a:t>
            </a:r>
            <a:endParaRPr lang="en-US" altLang="zh-CN" dirty="0">
              <a:latin typeface="+mn-ea"/>
              <a:ea typeface="+mn-ea"/>
            </a:endParaRPr>
          </a:p>
          <a:p>
            <a:pPr marL="800100" lvl="1"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solidFill>
                  <a:srgbClr val="FF0000"/>
                </a:solidFill>
                <a:latin typeface="+mn-ea"/>
                <a:ea typeface="+mn-ea"/>
              </a:rPr>
              <a:t>不足</a:t>
            </a:r>
            <a:r>
              <a:rPr lang="zh-CN" altLang="en-US" dirty="0">
                <a:latin typeface="+mn-ea"/>
                <a:ea typeface="+mn-ea"/>
              </a:rPr>
              <a:t>：需要内存管理单元（</a:t>
            </a:r>
            <a:r>
              <a:rPr lang="en-US" altLang="zh-CN" dirty="0">
                <a:latin typeface="+mn-ea"/>
                <a:ea typeface="+mn-ea"/>
              </a:rPr>
              <a:t>MMU</a:t>
            </a:r>
            <a:r>
              <a:rPr lang="zh-CN" altLang="en-US" dirty="0">
                <a:latin typeface="+mn-ea"/>
                <a:ea typeface="+mn-ea"/>
              </a:rPr>
              <a:t>），地址映射有时间代价</a:t>
            </a:r>
            <a:endParaRPr lang="en-US" altLang="zh-CN" sz="2200" dirty="0">
              <a:latin typeface="+mn-ea"/>
              <a:ea typeface="+mn-ea"/>
            </a:endParaRPr>
          </a:p>
        </p:txBody>
      </p:sp>
      <p:sp>
        <p:nvSpPr>
          <p:cNvPr id="17" name="动作按钮: 后退或前一项 16">
            <a:hlinkClick r:id="" action="ppaction://hlinkshowjump?jump=lastslideviewed" highlightClick="1"/>
            <a:extLst>
              <a:ext uri="{FF2B5EF4-FFF2-40B4-BE49-F238E27FC236}">
                <a16:creationId xmlns:a16="http://schemas.microsoft.com/office/drawing/2014/main" id="{FC0A329B-0B1D-46A9-AEB3-6F094E868DCB}"/>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a:extLst>
              <a:ext uri="{FF2B5EF4-FFF2-40B4-BE49-F238E27FC236}">
                <a16:creationId xmlns:a16="http://schemas.microsoft.com/office/drawing/2014/main" id="{E06572BF-309E-42CC-9F93-AD3699AD4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335" y="991328"/>
            <a:ext cx="3246167" cy="5128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7890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159D5-9A0B-4294-9805-9B2A49FD7BE8}"/>
              </a:ext>
            </a:extLst>
          </p:cNvPr>
          <p:cNvSpPr>
            <a:spLocks noGrp="1"/>
          </p:cNvSpPr>
          <p:nvPr>
            <p:ph type="title"/>
          </p:nvPr>
        </p:nvSpPr>
        <p:spPr/>
        <p:txBody>
          <a:bodyPr/>
          <a:lstStyle/>
          <a:p>
            <a:r>
              <a:rPr lang="zh-CN" altLang="en-US" dirty="0"/>
              <a:t>分段机制</a:t>
            </a:r>
          </a:p>
        </p:txBody>
      </p:sp>
      <p:pic>
        <p:nvPicPr>
          <p:cNvPr id="2050" name="Picture 2">
            <a:extLst>
              <a:ext uri="{FF2B5EF4-FFF2-40B4-BE49-F238E27FC236}">
                <a16:creationId xmlns:a16="http://schemas.microsoft.com/office/drawing/2014/main" id="{F55788F3-EFDF-49CC-9AE6-A3C5824EA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858" y="1170877"/>
            <a:ext cx="3761763" cy="478387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39E24D8-FF05-4A83-8571-B539D60FB848}"/>
              </a:ext>
            </a:extLst>
          </p:cNvPr>
          <p:cNvSpPr txBox="1"/>
          <p:nvPr/>
        </p:nvSpPr>
        <p:spPr>
          <a:xfrm>
            <a:off x="459582" y="920896"/>
            <a:ext cx="7421276" cy="2717988"/>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虚拟地址：段选择符（</a:t>
            </a:r>
            <a:r>
              <a:rPr lang="en-US" altLang="zh-CN" sz="2200" dirty="0">
                <a:latin typeface="+mn-ea"/>
                <a:ea typeface="+mn-ea"/>
              </a:rPr>
              <a:t>16</a:t>
            </a:r>
            <a:r>
              <a:rPr lang="zh-CN" altLang="en-US" sz="2200" dirty="0">
                <a:latin typeface="+mn-ea"/>
                <a:ea typeface="+mn-ea"/>
              </a:rPr>
              <a:t>位）和段偏移量（</a:t>
            </a:r>
            <a:r>
              <a:rPr lang="en-US" altLang="zh-CN" sz="2200" dirty="0">
                <a:latin typeface="+mn-ea"/>
                <a:ea typeface="+mn-ea"/>
              </a:rPr>
              <a:t>32</a:t>
            </a:r>
            <a:r>
              <a:rPr lang="zh-CN" altLang="en-US" sz="2200" dirty="0">
                <a:latin typeface="+mn-ea"/>
                <a:ea typeface="+mn-ea"/>
              </a:rPr>
              <a:t>位）</a:t>
            </a:r>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solidFill>
                  <a:schemeClr val="accent1"/>
                </a:solidFill>
                <a:latin typeface="+mn-ea"/>
                <a:ea typeface="+mn-ea"/>
              </a:rPr>
              <a:t>段选择符</a:t>
            </a:r>
            <a:r>
              <a:rPr lang="zh-CN" altLang="en-US" dirty="0">
                <a:latin typeface="+mn-ea"/>
                <a:ea typeface="+mn-ea"/>
              </a:rPr>
              <a:t>：指示符、</a:t>
            </a:r>
            <a:r>
              <a:rPr lang="zh-CN" altLang="en-US" dirty="0"/>
              <a:t>全局描述符表</a:t>
            </a:r>
            <a:r>
              <a:rPr lang="en-US" altLang="zh-CN" dirty="0"/>
              <a:t>/</a:t>
            </a:r>
            <a:r>
              <a:rPr lang="zh-CN" altLang="en-US" dirty="0"/>
              <a:t>局部描述符表中索引、</a:t>
            </a:r>
            <a:r>
              <a:rPr lang="zh-CN" altLang="en-US" dirty="0">
                <a:solidFill>
                  <a:schemeClr val="accent4">
                    <a:lumMod val="60000"/>
                    <a:lumOff val="40000"/>
                  </a:schemeClr>
                </a:solidFill>
              </a:rPr>
              <a:t>请求的特权级（</a:t>
            </a:r>
            <a:r>
              <a:rPr lang="en-US" altLang="zh-CN" dirty="0">
                <a:solidFill>
                  <a:schemeClr val="accent4">
                    <a:lumMod val="60000"/>
                    <a:lumOff val="40000"/>
                  </a:schemeClr>
                </a:solidFill>
                <a:latin typeface="+mn-ea"/>
              </a:rPr>
              <a:t>RPL</a:t>
            </a:r>
            <a:r>
              <a:rPr lang="zh-CN" altLang="en-US" dirty="0">
                <a:solidFill>
                  <a:schemeClr val="accent4">
                    <a:lumMod val="60000"/>
                    <a:lumOff val="40000"/>
                  </a:schemeClr>
                </a:solidFill>
              </a:rPr>
              <a:t>）</a:t>
            </a:r>
            <a:endParaRPr lang="en-US" altLang="zh-CN" dirty="0"/>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solidFill>
                  <a:schemeClr val="accent1"/>
                </a:solidFill>
                <a:latin typeface="+mn-ea"/>
                <a:ea typeface="+mn-ea"/>
              </a:rPr>
              <a:t>全局描述符表</a:t>
            </a:r>
            <a:r>
              <a:rPr lang="en-US" altLang="zh-CN" dirty="0">
                <a:solidFill>
                  <a:schemeClr val="accent1"/>
                </a:solidFill>
                <a:latin typeface="+mn-ea"/>
                <a:ea typeface="+mn-ea"/>
              </a:rPr>
              <a:t>/</a:t>
            </a:r>
            <a:r>
              <a:rPr lang="zh-CN" altLang="en-US" dirty="0">
                <a:solidFill>
                  <a:schemeClr val="accent1"/>
                </a:solidFill>
                <a:latin typeface="+mn-ea"/>
                <a:ea typeface="+mn-ea"/>
              </a:rPr>
              <a:t>局部描述符表</a:t>
            </a:r>
            <a:r>
              <a:rPr lang="zh-CN" altLang="en-US" dirty="0"/>
              <a:t>：保存段描述符</a:t>
            </a:r>
            <a:endParaRPr lang="en-US" altLang="zh-CN" dirty="0">
              <a:latin typeface="+mn-ea"/>
              <a:ea typeface="+mn-ea"/>
            </a:endParaRPr>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solidFill>
                  <a:schemeClr val="accent1"/>
                </a:solidFill>
                <a:latin typeface="+mn-ea"/>
                <a:ea typeface="+mn-ea"/>
              </a:rPr>
              <a:t>段描述符</a:t>
            </a:r>
            <a:r>
              <a:rPr lang="zh-CN" altLang="en-US" dirty="0">
                <a:latin typeface="+mn-ea"/>
                <a:ea typeface="+mn-ea"/>
              </a:rPr>
              <a:t>：基地址、段大小、粒度、类型、</a:t>
            </a:r>
            <a:r>
              <a:rPr lang="zh-CN" altLang="en-US" dirty="0">
                <a:solidFill>
                  <a:schemeClr val="accent4">
                    <a:lumMod val="60000"/>
                    <a:lumOff val="40000"/>
                  </a:schemeClr>
                </a:solidFill>
                <a:latin typeface="+mn-ea"/>
                <a:ea typeface="+mn-ea"/>
              </a:rPr>
              <a:t>描述符权级（</a:t>
            </a:r>
            <a:r>
              <a:rPr lang="en-US" altLang="zh-CN" dirty="0">
                <a:solidFill>
                  <a:schemeClr val="accent4">
                    <a:lumMod val="60000"/>
                    <a:lumOff val="40000"/>
                  </a:schemeClr>
                </a:solidFill>
                <a:latin typeface="+mn-ea"/>
                <a:ea typeface="+mn-ea"/>
              </a:rPr>
              <a:t>DPL</a:t>
            </a:r>
            <a:r>
              <a:rPr lang="zh-CN" altLang="en-US" dirty="0">
                <a:solidFill>
                  <a:schemeClr val="accent4">
                    <a:lumMod val="60000"/>
                    <a:lumOff val="40000"/>
                  </a:schemeClr>
                </a:solidFill>
                <a:latin typeface="+mn-ea"/>
                <a:ea typeface="+mn-ea"/>
              </a:rPr>
              <a:t>）</a:t>
            </a:r>
            <a:endParaRPr lang="en-US" altLang="zh-CN" sz="2200" dirty="0">
              <a:solidFill>
                <a:schemeClr val="accent4">
                  <a:lumMod val="60000"/>
                  <a:lumOff val="40000"/>
                </a:schemeClr>
              </a:solidFill>
              <a:latin typeface="+mn-ea"/>
              <a:ea typeface="+mn-ea"/>
            </a:endParaRPr>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solidFill>
                  <a:schemeClr val="accent1"/>
                </a:solidFill>
                <a:latin typeface="+mn-ea"/>
                <a:ea typeface="+mn-ea"/>
              </a:rPr>
              <a:t>段寄存器</a:t>
            </a:r>
            <a:r>
              <a:rPr lang="zh-CN" altLang="en-US" dirty="0">
                <a:latin typeface="+mn-ea"/>
                <a:ea typeface="+mn-ea"/>
              </a:rPr>
              <a:t>：</a:t>
            </a:r>
            <a:r>
              <a:rPr lang="en-US" altLang="zh-CN" dirty="0">
                <a:latin typeface="+mn-ea"/>
                <a:ea typeface="+mn-ea"/>
              </a:rPr>
              <a:t> </a:t>
            </a:r>
            <a:r>
              <a:rPr lang="en-US" altLang="zh-CN" dirty="0">
                <a:solidFill>
                  <a:schemeClr val="accent4">
                    <a:lumMod val="60000"/>
                    <a:lumOff val="40000"/>
                  </a:schemeClr>
                </a:solidFill>
                <a:latin typeface="+mn-ea"/>
                <a:ea typeface="+mn-ea"/>
              </a:rPr>
              <a:t>CS</a:t>
            </a:r>
            <a:r>
              <a:rPr lang="zh-CN" altLang="en-US" dirty="0">
                <a:solidFill>
                  <a:schemeClr val="accent4">
                    <a:lumMod val="60000"/>
                    <a:lumOff val="40000"/>
                  </a:schemeClr>
                </a:solidFill>
                <a:latin typeface="+mn-ea"/>
                <a:ea typeface="+mn-ea"/>
              </a:rPr>
              <a:t>、</a:t>
            </a:r>
            <a:r>
              <a:rPr lang="en-US" altLang="zh-CN" dirty="0">
                <a:solidFill>
                  <a:schemeClr val="accent4">
                    <a:lumMod val="60000"/>
                    <a:lumOff val="40000"/>
                  </a:schemeClr>
                </a:solidFill>
                <a:latin typeface="+mn-ea"/>
                <a:ea typeface="+mn-ea"/>
              </a:rPr>
              <a:t>SS</a:t>
            </a:r>
            <a:r>
              <a:rPr lang="zh-CN" altLang="en-US" dirty="0">
                <a:latin typeface="+mn-ea"/>
                <a:ea typeface="+mn-ea"/>
              </a:rPr>
              <a:t>、</a:t>
            </a:r>
            <a:r>
              <a:rPr lang="en-US" altLang="zh-CN" dirty="0">
                <a:latin typeface="+mn-ea"/>
                <a:ea typeface="+mn-ea"/>
              </a:rPr>
              <a:t>DS</a:t>
            </a:r>
            <a:r>
              <a:rPr lang="zh-CN" altLang="en-US" dirty="0">
                <a:latin typeface="+mn-ea"/>
                <a:ea typeface="+mn-ea"/>
              </a:rPr>
              <a:t>、</a:t>
            </a:r>
            <a:r>
              <a:rPr lang="en-US" altLang="zh-CN" dirty="0">
                <a:latin typeface="+mn-ea"/>
                <a:ea typeface="+mn-ea"/>
              </a:rPr>
              <a:t>ES</a:t>
            </a:r>
            <a:r>
              <a:rPr lang="zh-CN" altLang="en-US" dirty="0">
                <a:latin typeface="+mn-ea"/>
                <a:ea typeface="+mn-ea"/>
              </a:rPr>
              <a:t>、</a:t>
            </a:r>
            <a:r>
              <a:rPr lang="en-US" altLang="zh-CN" dirty="0">
                <a:latin typeface="+mn-ea"/>
                <a:ea typeface="+mn-ea"/>
              </a:rPr>
              <a:t>FS</a:t>
            </a:r>
            <a:r>
              <a:rPr lang="zh-CN" altLang="en-US" dirty="0">
                <a:latin typeface="+mn-ea"/>
                <a:ea typeface="+mn-ea"/>
              </a:rPr>
              <a:t>、</a:t>
            </a:r>
            <a:r>
              <a:rPr lang="en-US" altLang="zh-CN" dirty="0">
                <a:latin typeface="+mn-ea"/>
                <a:ea typeface="+mn-ea"/>
              </a:rPr>
              <a:t>GS</a:t>
            </a:r>
            <a:r>
              <a:rPr lang="zh-CN" altLang="en-US" dirty="0">
                <a:solidFill>
                  <a:schemeClr val="accent4">
                    <a:lumMod val="60000"/>
                    <a:lumOff val="40000"/>
                  </a:schemeClr>
                </a:solidFill>
                <a:latin typeface="+mn-ea"/>
              </a:rPr>
              <a:t> ；当前特权级（</a:t>
            </a:r>
            <a:r>
              <a:rPr lang="en-US" altLang="zh-CN" dirty="0">
                <a:solidFill>
                  <a:schemeClr val="accent4">
                    <a:lumMod val="60000"/>
                    <a:lumOff val="40000"/>
                  </a:schemeClr>
                </a:solidFill>
                <a:latin typeface="+mn-ea"/>
              </a:rPr>
              <a:t>CPL</a:t>
            </a:r>
            <a:r>
              <a:rPr lang="zh-CN" altLang="en-US" dirty="0">
                <a:solidFill>
                  <a:schemeClr val="accent4">
                    <a:lumMod val="60000"/>
                    <a:lumOff val="40000"/>
                  </a:schemeClr>
                </a:solidFill>
                <a:latin typeface="+mn-ea"/>
              </a:rPr>
              <a:t>）</a:t>
            </a:r>
            <a:endParaRPr lang="zh-CN" altLang="en-US" dirty="0">
              <a:latin typeface="+mn-ea"/>
              <a:ea typeface="+mn-ea"/>
            </a:endParaRPr>
          </a:p>
        </p:txBody>
      </p:sp>
      <p:sp>
        <p:nvSpPr>
          <p:cNvPr id="5" name="文本框 4">
            <a:extLst>
              <a:ext uri="{FF2B5EF4-FFF2-40B4-BE49-F238E27FC236}">
                <a16:creationId xmlns:a16="http://schemas.microsoft.com/office/drawing/2014/main" id="{849F824D-4A34-4AAF-B8BE-BD7B8A8DFE49}"/>
              </a:ext>
            </a:extLst>
          </p:cNvPr>
          <p:cNvSpPr txBox="1"/>
          <p:nvPr/>
        </p:nvSpPr>
        <p:spPr>
          <a:xfrm>
            <a:off x="459581" y="3577149"/>
            <a:ext cx="7421276" cy="2717988"/>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寻址和鉴权</a:t>
            </a:r>
            <a:endParaRPr lang="en-US" altLang="zh-CN" dirty="0"/>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latin typeface="+mn-ea"/>
                <a:ea typeface="+mn-ea"/>
              </a:rPr>
              <a:t>从寄存器中获得全局描达符表</a:t>
            </a:r>
            <a:r>
              <a:rPr lang="en-US" altLang="zh-CN" dirty="0">
                <a:latin typeface="+mn-ea"/>
                <a:ea typeface="+mn-ea"/>
              </a:rPr>
              <a:t>/</a:t>
            </a:r>
            <a:r>
              <a:rPr lang="zh-CN" altLang="en-US" dirty="0">
                <a:latin typeface="+mn-ea"/>
                <a:ea typeface="+mn-ea"/>
              </a:rPr>
              <a:t>局部</a:t>
            </a:r>
            <a:r>
              <a:rPr lang="zh-CN" altLang="en-US" dirty="0">
                <a:solidFill>
                  <a:schemeClr val="accent4">
                    <a:lumMod val="60000"/>
                    <a:lumOff val="40000"/>
                  </a:schemeClr>
                </a:solidFill>
                <a:latin typeface="+mn-ea"/>
                <a:ea typeface="+mn-ea"/>
              </a:rPr>
              <a:t>描述符表基地址</a:t>
            </a:r>
            <a:endParaRPr lang="en-US" altLang="zh-CN" dirty="0">
              <a:solidFill>
                <a:schemeClr val="accent4">
                  <a:lumMod val="60000"/>
                  <a:lumOff val="40000"/>
                </a:schemeClr>
              </a:solidFill>
              <a:latin typeface="+mn-ea"/>
              <a:ea typeface="+mn-ea"/>
            </a:endParaRPr>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latin typeface="+mn-ea"/>
                <a:ea typeface="+mn-ea"/>
              </a:rPr>
              <a:t>利用“索引</a:t>
            </a:r>
            <a:r>
              <a:rPr lang="en-US" altLang="zh-CN" dirty="0">
                <a:latin typeface="+mn-ea"/>
                <a:ea typeface="+mn-ea"/>
              </a:rPr>
              <a:t>+</a:t>
            </a:r>
            <a:r>
              <a:rPr lang="zh-CN" altLang="en-US" dirty="0">
                <a:latin typeface="+mn-ea"/>
                <a:ea typeface="+mn-ea"/>
              </a:rPr>
              <a:t>描述符表基地址”从全局描述符表</a:t>
            </a:r>
            <a:r>
              <a:rPr lang="en-US" altLang="zh-CN" dirty="0">
                <a:latin typeface="+mn-ea"/>
                <a:ea typeface="+mn-ea"/>
              </a:rPr>
              <a:t>/</a:t>
            </a:r>
            <a:r>
              <a:rPr lang="zh-CN" altLang="en-US" dirty="0">
                <a:latin typeface="+mn-ea"/>
                <a:ea typeface="+mn-ea"/>
              </a:rPr>
              <a:t>局部描述符表中获得</a:t>
            </a:r>
            <a:r>
              <a:rPr lang="zh-CN" altLang="en-US" dirty="0">
                <a:solidFill>
                  <a:schemeClr val="accent4">
                    <a:lumMod val="60000"/>
                    <a:lumOff val="40000"/>
                  </a:schemeClr>
                </a:solidFill>
                <a:latin typeface="+mn-ea"/>
                <a:ea typeface="+mn-ea"/>
              </a:rPr>
              <a:t>段描述符（包含基地址）</a:t>
            </a:r>
            <a:endParaRPr lang="en-US" altLang="zh-CN" sz="2200" dirty="0">
              <a:solidFill>
                <a:schemeClr val="accent4">
                  <a:lumMod val="60000"/>
                  <a:lumOff val="40000"/>
                </a:schemeClr>
              </a:solidFill>
              <a:latin typeface="+mn-ea"/>
              <a:ea typeface="+mn-ea"/>
            </a:endParaRPr>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solidFill>
                  <a:schemeClr val="accent4">
                    <a:lumMod val="60000"/>
                    <a:lumOff val="40000"/>
                  </a:schemeClr>
                </a:solidFill>
                <a:latin typeface="+mn-ea"/>
                <a:ea typeface="+mn-ea"/>
              </a:rPr>
              <a:t>鉴权</a:t>
            </a:r>
            <a:r>
              <a:rPr lang="zh-CN" altLang="en-US" dirty="0">
                <a:latin typeface="+mn-ea"/>
                <a:ea typeface="+mn-ea"/>
              </a:rPr>
              <a:t>：</a:t>
            </a:r>
            <a:r>
              <a:rPr lang="en-US" altLang="zh-CN" dirty="0">
                <a:latin typeface="+mn-ea"/>
                <a:ea typeface="+mn-ea"/>
              </a:rPr>
              <a:t> max</a:t>
            </a:r>
            <a:r>
              <a:rPr lang="zh-CN" altLang="en-US" dirty="0">
                <a:latin typeface="+mn-ea"/>
                <a:ea typeface="+mn-ea"/>
              </a:rPr>
              <a:t>（</a:t>
            </a:r>
            <a:r>
              <a:rPr lang="en-US" altLang="zh-CN" dirty="0">
                <a:latin typeface="+mn-ea"/>
                <a:ea typeface="+mn-ea"/>
              </a:rPr>
              <a:t>CPL</a:t>
            </a:r>
            <a:r>
              <a:rPr lang="zh-CN" altLang="en-US" dirty="0">
                <a:latin typeface="+mn-ea"/>
                <a:ea typeface="+mn-ea"/>
              </a:rPr>
              <a:t>，</a:t>
            </a:r>
            <a:r>
              <a:rPr lang="en-US" altLang="zh-CN" dirty="0">
                <a:latin typeface="+mn-ea"/>
                <a:ea typeface="+mn-ea"/>
              </a:rPr>
              <a:t>RPL</a:t>
            </a:r>
            <a:r>
              <a:rPr lang="zh-CN" altLang="en-US" dirty="0">
                <a:latin typeface="+mn-ea"/>
                <a:ea typeface="+mn-ea"/>
              </a:rPr>
              <a:t>）</a:t>
            </a:r>
            <a:r>
              <a:rPr lang="en-US" altLang="zh-CN" dirty="0">
                <a:latin typeface="+mn-ea"/>
                <a:ea typeface="+mn-ea"/>
              </a:rPr>
              <a:t>&lt;=DPL</a:t>
            </a:r>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solidFill>
                  <a:schemeClr val="accent4">
                    <a:lumMod val="60000"/>
                    <a:lumOff val="40000"/>
                  </a:schemeClr>
                </a:solidFill>
                <a:latin typeface="+mn-ea"/>
                <a:ea typeface="+mn-ea"/>
              </a:rPr>
              <a:t>寻址</a:t>
            </a:r>
            <a:r>
              <a:rPr lang="zh-CN" altLang="en-US" dirty="0">
                <a:latin typeface="+mn-ea"/>
                <a:ea typeface="+mn-ea"/>
              </a:rPr>
              <a:t>：基地址</a:t>
            </a:r>
            <a:r>
              <a:rPr lang="en-US" altLang="zh-CN" dirty="0">
                <a:latin typeface="+mn-ea"/>
                <a:ea typeface="+mn-ea"/>
              </a:rPr>
              <a:t>+</a:t>
            </a:r>
            <a:r>
              <a:rPr lang="zh-CN" altLang="en-US" dirty="0">
                <a:latin typeface="+mn-ea"/>
                <a:ea typeface="+mn-ea"/>
              </a:rPr>
              <a:t>段偏移量</a:t>
            </a:r>
          </a:p>
        </p:txBody>
      </p:sp>
      <p:sp>
        <p:nvSpPr>
          <p:cNvPr id="6" name="动作按钮: 后退或前一项 5">
            <a:hlinkClick r:id="" action="ppaction://hlinkshowjump?jump=lastslideviewed" highlightClick="1"/>
            <a:extLst>
              <a:ext uri="{FF2B5EF4-FFF2-40B4-BE49-F238E27FC236}">
                <a16:creationId xmlns:a16="http://schemas.microsoft.com/office/drawing/2014/main" id="{8DF4DB23-4BA2-473C-B98F-A5F90306C3B2}"/>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9F68C3F6-8587-4AE6-BBFD-E176AEDCA14B}"/>
              </a:ext>
            </a:extLst>
          </p:cNvPr>
          <p:cNvGrpSpPr/>
          <p:nvPr/>
        </p:nvGrpSpPr>
        <p:grpSpPr>
          <a:xfrm>
            <a:off x="3536788" y="6116481"/>
            <a:ext cx="7172248" cy="766555"/>
            <a:chOff x="533246" y="5373364"/>
            <a:chExt cx="7172248" cy="766555"/>
          </a:xfrm>
        </p:grpSpPr>
        <p:sp>
          <p:nvSpPr>
            <p:cNvPr id="31" name="ïṡḷiḑé">
              <a:extLst>
                <a:ext uri="{FF2B5EF4-FFF2-40B4-BE49-F238E27FC236}">
                  <a16:creationId xmlns:a16="http://schemas.microsoft.com/office/drawing/2014/main" id="{F164242F-0777-4991-8905-0B3C90A973DB}"/>
                </a:ext>
              </a:extLst>
            </p:cNvPr>
            <p:cNvSpPr/>
            <p:nvPr/>
          </p:nvSpPr>
          <p:spPr>
            <a:xfrm>
              <a:off x="1091142" y="5373364"/>
              <a:ext cx="6614352" cy="659902"/>
            </a:xfrm>
            <a:prstGeom prst="rect">
              <a:avLst/>
            </a:prstGeom>
          </p:spPr>
          <p:txBody>
            <a:bodyPr wrap="square" anchor="ctr" anchorCtr="0">
              <a:normAutofit fontScale="92500"/>
            </a:bodyPr>
            <a:lstStyle/>
            <a:p>
              <a:pPr lvl="0"/>
              <a:r>
                <a:rPr lang="en-US" altLang="zh-CN" sz="2400" b="1" spc="100" dirty="0">
                  <a:solidFill>
                    <a:schemeClr val="accent4"/>
                  </a:solidFill>
                </a:rPr>
                <a:t>Intel</a:t>
              </a:r>
              <a:r>
                <a:rPr lang="zh-CN" altLang="en-US" sz="2400" b="1" spc="100" dirty="0">
                  <a:solidFill>
                    <a:schemeClr val="accent4"/>
                  </a:solidFill>
                </a:rPr>
                <a:t>处理器：逻辑地址</a:t>
              </a:r>
              <a:r>
                <a:rPr lang="en-US" altLang="zh-CN" sz="2400" b="1" spc="100" dirty="0">
                  <a:solidFill>
                    <a:schemeClr val="accent4"/>
                  </a:solidFill>
                  <a:sym typeface="Wingdings" panose="05000000000000000000" pitchFamily="2" charset="2"/>
                </a:rPr>
                <a:t></a:t>
              </a:r>
              <a:r>
                <a:rPr lang="zh-CN" altLang="en-US" sz="2400" b="1" spc="100" dirty="0">
                  <a:solidFill>
                    <a:schemeClr val="accent4"/>
                  </a:solidFill>
                  <a:sym typeface="Wingdings" panose="05000000000000000000" pitchFamily="2" charset="2"/>
                </a:rPr>
                <a:t>线性地址</a:t>
              </a:r>
              <a:r>
                <a:rPr lang="en-US" altLang="zh-CN" sz="2400" b="1" spc="100" dirty="0">
                  <a:solidFill>
                    <a:schemeClr val="accent4"/>
                  </a:solidFill>
                  <a:sym typeface="Wingdings" panose="05000000000000000000" pitchFamily="2" charset="2"/>
                </a:rPr>
                <a:t> </a:t>
              </a:r>
              <a:r>
                <a:rPr lang="zh-CN" altLang="en-US" sz="2400" b="1" spc="100" dirty="0">
                  <a:solidFill>
                    <a:schemeClr val="accent4"/>
                  </a:solidFill>
                  <a:sym typeface="Wingdings" panose="05000000000000000000" pitchFamily="2" charset="2"/>
                </a:rPr>
                <a:t>物理地址，</a:t>
              </a:r>
              <a:endParaRPr lang="en-US" altLang="zh-CN" sz="2400" b="1" spc="100" dirty="0">
                <a:solidFill>
                  <a:schemeClr val="accent4"/>
                </a:solidFill>
                <a:sym typeface="Wingdings" panose="05000000000000000000" pitchFamily="2" charset="2"/>
              </a:endParaRPr>
            </a:p>
          </p:txBody>
        </p:sp>
        <p:grpSp>
          <p:nvGrpSpPr>
            <p:cNvPr id="32" name="组合 31">
              <a:extLst>
                <a:ext uri="{FF2B5EF4-FFF2-40B4-BE49-F238E27FC236}">
                  <a16:creationId xmlns:a16="http://schemas.microsoft.com/office/drawing/2014/main" id="{551A54B5-5E37-4E14-B408-3C75A996D934}"/>
                </a:ext>
              </a:extLst>
            </p:cNvPr>
            <p:cNvGrpSpPr/>
            <p:nvPr/>
          </p:nvGrpSpPr>
          <p:grpSpPr>
            <a:xfrm>
              <a:off x="533246" y="5543119"/>
              <a:ext cx="364488" cy="352730"/>
              <a:chOff x="2523160" y="2467128"/>
              <a:chExt cx="523125" cy="506250"/>
            </a:xfrm>
            <a:solidFill>
              <a:schemeClr val="accent4"/>
            </a:solidFill>
          </p:grpSpPr>
          <p:sp>
            <p:nvSpPr>
              <p:cNvPr id="35" name="任意多边形: 形状 34">
                <a:extLst>
                  <a:ext uri="{FF2B5EF4-FFF2-40B4-BE49-F238E27FC236}">
                    <a16:creationId xmlns:a16="http://schemas.microsoft.com/office/drawing/2014/main" id="{4D8FDF87-2051-421C-A88D-15BFBE3976A9}"/>
                  </a:ext>
                </a:extLst>
              </p:cNvPr>
              <p:cNvSpPr/>
              <p:nvPr/>
            </p:nvSpPr>
            <p:spPr>
              <a:xfrm>
                <a:off x="2753308" y="2698109"/>
                <a:ext cx="16875" cy="16875"/>
              </a:xfrm>
              <a:custGeom>
                <a:avLst/>
                <a:gdLst>
                  <a:gd name="connsiteX0" fmla="*/ 0 w 0"/>
                  <a:gd name="connsiteY0" fmla="*/ 0 h 0"/>
                  <a:gd name="connsiteX1" fmla="*/ 68 w 0"/>
                  <a:gd name="connsiteY1" fmla="*/ 253 h 0"/>
                  <a:gd name="connsiteX2" fmla="*/ 135 w 0"/>
                  <a:gd name="connsiteY2" fmla="*/ 25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7" y="84"/>
                      <a:pt x="34" y="186"/>
                      <a:pt x="68" y="253"/>
                    </a:cubicBezTo>
                    <a:lnTo>
                      <a:pt x="135" y="253"/>
                    </a:lnTo>
                    <a:cubicBezTo>
                      <a:pt x="84" y="253"/>
                      <a:pt x="34" y="152"/>
                      <a:pt x="0"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6" name="任意多边形: 形状 35">
                <a:extLst>
                  <a:ext uri="{FF2B5EF4-FFF2-40B4-BE49-F238E27FC236}">
                    <a16:creationId xmlns:a16="http://schemas.microsoft.com/office/drawing/2014/main" id="{A4A7D5B2-BCD3-41F0-B508-641239A64302}"/>
                  </a:ext>
                </a:extLst>
              </p:cNvPr>
              <p:cNvSpPr/>
              <p:nvPr/>
            </p:nvSpPr>
            <p:spPr>
              <a:xfrm>
                <a:off x="2753055" y="2697046"/>
                <a:ext cx="16875" cy="16875"/>
              </a:xfrm>
              <a:custGeom>
                <a:avLst/>
                <a:gdLst>
                  <a:gd name="connsiteX0" fmla="*/ 253 w 0"/>
                  <a:gd name="connsiteY0" fmla="*/ 1063 h 0"/>
                  <a:gd name="connsiteX1" fmla="*/ 0 w 0"/>
                  <a:gd name="connsiteY1" fmla="*/ 0 h 0"/>
                  <a:gd name="connsiteX2" fmla="*/ 253 w 0"/>
                  <a:gd name="connsiteY2" fmla="*/ 1063 h 0"/>
                </a:gdLst>
                <a:ahLst/>
                <a:cxnLst>
                  <a:cxn ang="0">
                    <a:pos x="connsiteX0" y="connsiteY0"/>
                  </a:cxn>
                  <a:cxn ang="0">
                    <a:pos x="connsiteX1" y="connsiteY1"/>
                  </a:cxn>
                  <a:cxn ang="0">
                    <a:pos x="connsiteX2" y="connsiteY2"/>
                  </a:cxn>
                </a:cxnLst>
                <a:rect l="l" t="t" r="r" b="b"/>
                <a:pathLst>
                  <a:path>
                    <a:moveTo>
                      <a:pt x="253" y="1063"/>
                    </a:moveTo>
                    <a:cubicBezTo>
                      <a:pt x="186" y="709"/>
                      <a:pt x="118" y="304"/>
                      <a:pt x="0" y="0"/>
                    </a:cubicBezTo>
                    <a:cubicBezTo>
                      <a:pt x="118" y="338"/>
                      <a:pt x="186" y="776"/>
                      <a:pt x="253" y="10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任意多边形: 形状 36">
                <a:extLst>
                  <a:ext uri="{FF2B5EF4-FFF2-40B4-BE49-F238E27FC236}">
                    <a16:creationId xmlns:a16="http://schemas.microsoft.com/office/drawing/2014/main" id="{F054C269-4283-4469-96C7-50A8383F548E}"/>
                  </a:ext>
                </a:extLst>
              </p:cNvPr>
              <p:cNvSpPr/>
              <p:nvPr/>
            </p:nvSpPr>
            <p:spPr>
              <a:xfrm>
                <a:off x="2960550" y="2698345"/>
                <a:ext cx="16875" cy="16875"/>
              </a:xfrm>
              <a:custGeom>
                <a:avLst/>
                <a:gdLst>
                  <a:gd name="connsiteX0" fmla="*/ 0 w 0"/>
                  <a:gd name="connsiteY0" fmla="*/ 17 h 0"/>
                  <a:gd name="connsiteX1" fmla="*/ 34 w 0"/>
                  <a:gd name="connsiteY1" fmla="*/ 17 h 0"/>
                  <a:gd name="connsiteX2" fmla="*/ 34 w 0"/>
                  <a:gd name="connsiteY2" fmla="*/ 0 h 0"/>
                </a:gdLst>
                <a:ahLst/>
                <a:cxnLst>
                  <a:cxn ang="0">
                    <a:pos x="connsiteX0" y="connsiteY0"/>
                  </a:cxn>
                  <a:cxn ang="0">
                    <a:pos x="connsiteX1" y="connsiteY1"/>
                  </a:cxn>
                  <a:cxn ang="0">
                    <a:pos x="connsiteX2" y="connsiteY2"/>
                  </a:cxn>
                </a:cxnLst>
                <a:rect l="l" t="t" r="r" b="b"/>
                <a:pathLst>
                  <a:path>
                    <a:moveTo>
                      <a:pt x="0" y="17"/>
                    </a:moveTo>
                    <a:lnTo>
                      <a:pt x="34" y="17"/>
                    </a:lnTo>
                    <a:lnTo>
                      <a:pt x="34" y="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任意多边形: 形状 37">
                <a:extLst>
                  <a:ext uri="{FF2B5EF4-FFF2-40B4-BE49-F238E27FC236}">
                    <a16:creationId xmlns:a16="http://schemas.microsoft.com/office/drawing/2014/main" id="{E8868A11-B539-4785-9B7B-0F1A2A8CAC7F}"/>
                  </a:ext>
                </a:extLst>
              </p:cNvPr>
              <p:cNvSpPr/>
              <p:nvPr/>
            </p:nvSpPr>
            <p:spPr>
              <a:xfrm>
                <a:off x="2960584" y="2698235"/>
                <a:ext cx="16875" cy="16875"/>
              </a:xfrm>
              <a:custGeom>
                <a:avLst/>
                <a:gdLst>
                  <a:gd name="connsiteX0" fmla="*/ 0 w 0"/>
                  <a:gd name="connsiteY0" fmla="*/ 110 h 0"/>
                  <a:gd name="connsiteX1" fmla="*/ 0 w 0"/>
                  <a:gd name="connsiteY1" fmla="*/ 110 h 0"/>
                  <a:gd name="connsiteX2" fmla="*/ 0 w 0"/>
                  <a:gd name="connsiteY2" fmla="*/ 110 h 0"/>
                </a:gdLst>
                <a:ahLst/>
                <a:cxnLst>
                  <a:cxn ang="0">
                    <a:pos x="connsiteX0" y="connsiteY0"/>
                  </a:cxn>
                  <a:cxn ang="0">
                    <a:pos x="connsiteX1" y="connsiteY1"/>
                  </a:cxn>
                  <a:cxn ang="0">
                    <a:pos x="connsiteX2" y="connsiteY2"/>
                  </a:cxn>
                </a:cxnLst>
                <a:rect l="l" t="t" r="r" b="b"/>
                <a:pathLst>
                  <a:path>
                    <a:moveTo>
                      <a:pt x="0" y="110"/>
                    </a:moveTo>
                    <a:cubicBezTo>
                      <a:pt x="67" y="59"/>
                      <a:pt x="67" y="-110"/>
                      <a:pt x="0" y="110"/>
                    </a:cubicBezTo>
                    <a:lnTo>
                      <a:pt x="0" y="11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任意多边形: 形状 38">
                <a:extLst>
                  <a:ext uri="{FF2B5EF4-FFF2-40B4-BE49-F238E27FC236}">
                    <a16:creationId xmlns:a16="http://schemas.microsoft.com/office/drawing/2014/main" id="{495B7B38-CA47-43AB-9250-5144F62D11E2}"/>
                  </a:ext>
                </a:extLst>
              </p:cNvPr>
              <p:cNvSpPr/>
              <p:nvPr/>
            </p:nvSpPr>
            <p:spPr>
              <a:xfrm>
                <a:off x="2523160" y="2467128"/>
                <a:ext cx="523125" cy="506250"/>
              </a:xfrm>
              <a:custGeom>
                <a:avLst/>
                <a:gdLst>
                  <a:gd name="connsiteX0" fmla="*/ 495694 w 523125"/>
                  <a:gd name="connsiteY0" fmla="*/ 72778 h 506250"/>
                  <a:gd name="connsiteX1" fmla="*/ 215383 w 523125"/>
                  <a:gd name="connsiteY1" fmla="*/ 10914 h 506250"/>
                  <a:gd name="connsiteX2" fmla="*/ 37655 w 523125"/>
                  <a:gd name="connsiteY2" fmla="*/ 239840 h 506250"/>
                  <a:gd name="connsiteX3" fmla="*/ 30568 w 523125"/>
                  <a:gd name="connsiteY3" fmla="*/ 266823 h 506250"/>
                  <a:gd name="connsiteX4" fmla="*/ 1813 w 523125"/>
                  <a:gd name="connsiteY4" fmla="*/ 325531 h 506250"/>
                  <a:gd name="connsiteX5" fmla="*/ 1391 w 523125"/>
                  <a:gd name="connsiteY5" fmla="*/ 340297 h 506250"/>
                  <a:gd name="connsiteX6" fmla="*/ 12242 w 523125"/>
                  <a:gd name="connsiteY6" fmla="*/ 350321 h 506250"/>
                  <a:gd name="connsiteX7" fmla="*/ 21624 w 523125"/>
                  <a:gd name="connsiteY7" fmla="*/ 353476 h 506250"/>
                  <a:gd name="connsiteX8" fmla="*/ 34939 w 523125"/>
                  <a:gd name="connsiteY8" fmla="*/ 372410 h 506250"/>
                  <a:gd name="connsiteX9" fmla="*/ 157063 w 523125"/>
                  <a:gd name="connsiteY9" fmla="*/ 513384 h 506250"/>
                  <a:gd name="connsiteX10" fmla="*/ 420566 w 523125"/>
                  <a:gd name="connsiteY10" fmla="*/ 402043 h 506250"/>
                  <a:gd name="connsiteX11" fmla="*/ 495694 w 523125"/>
                  <a:gd name="connsiteY11" fmla="*/ 72778 h 506250"/>
                  <a:gd name="connsiteX12" fmla="*/ 464795 w 523125"/>
                  <a:gd name="connsiteY12" fmla="*/ 218662 h 506250"/>
                  <a:gd name="connsiteX13" fmla="*/ 451903 w 523125"/>
                  <a:gd name="connsiteY13" fmla="*/ 231234 h 506250"/>
                  <a:gd name="connsiteX14" fmla="*/ 437424 w 523125"/>
                  <a:gd name="connsiteY14" fmla="*/ 231234 h 506250"/>
                  <a:gd name="connsiteX15" fmla="*/ 437390 w 523125"/>
                  <a:gd name="connsiteY15" fmla="*/ 231369 h 506250"/>
                  <a:gd name="connsiteX16" fmla="*/ 425510 w 523125"/>
                  <a:gd name="connsiteY16" fmla="*/ 260174 h 506250"/>
                  <a:gd name="connsiteX17" fmla="*/ 435635 w 523125"/>
                  <a:gd name="connsiteY17" fmla="*/ 270384 h 506250"/>
                  <a:gd name="connsiteX18" fmla="*/ 435635 w 523125"/>
                  <a:gd name="connsiteY18" fmla="*/ 288727 h 506250"/>
                  <a:gd name="connsiteX19" fmla="*/ 417005 w 523125"/>
                  <a:gd name="connsiteY19" fmla="*/ 307391 h 506250"/>
                  <a:gd name="connsiteX20" fmla="*/ 398679 w 523125"/>
                  <a:gd name="connsiteY20" fmla="*/ 307391 h 506250"/>
                  <a:gd name="connsiteX21" fmla="*/ 388520 w 523125"/>
                  <a:gd name="connsiteY21" fmla="*/ 297215 h 506250"/>
                  <a:gd name="connsiteX22" fmla="*/ 360407 w 523125"/>
                  <a:gd name="connsiteY22" fmla="*/ 308926 h 506250"/>
                  <a:gd name="connsiteX23" fmla="*/ 360238 w 523125"/>
                  <a:gd name="connsiteY23" fmla="*/ 323338 h 506250"/>
                  <a:gd name="connsiteX24" fmla="*/ 347295 w 523125"/>
                  <a:gd name="connsiteY24" fmla="*/ 336163 h 506250"/>
                  <a:gd name="connsiteX25" fmla="*/ 320919 w 523125"/>
                  <a:gd name="connsiteY25" fmla="*/ 336163 h 506250"/>
                  <a:gd name="connsiteX26" fmla="*/ 311722 w 523125"/>
                  <a:gd name="connsiteY26" fmla="*/ 332349 h 506250"/>
                  <a:gd name="connsiteX27" fmla="*/ 307959 w 523125"/>
                  <a:gd name="connsiteY27" fmla="*/ 323135 h 506250"/>
                  <a:gd name="connsiteX28" fmla="*/ 308111 w 523125"/>
                  <a:gd name="connsiteY28" fmla="*/ 309163 h 506250"/>
                  <a:gd name="connsiteX29" fmla="*/ 279086 w 523125"/>
                  <a:gd name="connsiteY29" fmla="*/ 297215 h 506250"/>
                  <a:gd name="connsiteX30" fmla="*/ 268978 w 523125"/>
                  <a:gd name="connsiteY30" fmla="*/ 307391 h 506250"/>
                  <a:gd name="connsiteX31" fmla="*/ 259798 w 523125"/>
                  <a:gd name="connsiteY31" fmla="*/ 311204 h 506250"/>
                  <a:gd name="connsiteX32" fmla="*/ 250635 w 523125"/>
                  <a:gd name="connsiteY32" fmla="*/ 307391 h 506250"/>
                  <a:gd name="connsiteX33" fmla="*/ 231920 w 523125"/>
                  <a:gd name="connsiteY33" fmla="*/ 288744 h 506250"/>
                  <a:gd name="connsiteX34" fmla="*/ 228157 w 523125"/>
                  <a:gd name="connsiteY34" fmla="*/ 279581 h 506250"/>
                  <a:gd name="connsiteX35" fmla="*/ 231920 w 523125"/>
                  <a:gd name="connsiteY35" fmla="*/ 270418 h 506250"/>
                  <a:gd name="connsiteX36" fmla="*/ 242079 w 523125"/>
                  <a:gd name="connsiteY36" fmla="*/ 260276 h 506250"/>
                  <a:gd name="connsiteX37" fmla="*/ 230233 w 523125"/>
                  <a:gd name="connsiteY37" fmla="*/ 231571 h 506250"/>
                  <a:gd name="connsiteX38" fmla="*/ 230165 w 523125"/>
                  <a:gd name="connsiteY38" fmla="*/ 231251 h 506250"/>
                  <a:gd name="connsiteX39" fmla="*/ 216159 w 523125"/>
                  <a:gd name="connsiteY39" fmla="*/ 231251 h 506250"/>
                  <a:gd name="connsiteX40" fmla="*/ 203334 w 523125"/>
                  <a:gd name="connsiteY40" fmla="*/ 218679 h 506250"/>
                  <a:gd name="connsiteX41" fmla="*/ 203334 w 523125"/>
                  <a:gd name="connsiteY41" fmla="*/ 192253 h 506250"/>
                  <a:gd name="connsiteX42" fmla="*/ 216227 w 523125"/>
                  <a:gd name="connsiteY42" fmla="*/ 179293 h 506250"/>
                  <a:gd name="connsiteX43" fmla="*/ 230368 w 523125"/>
                  <a:gd name="connsiteY43" fmla="*/ 179293 h 506250"/>
                  <a:gd name="connsiteX44" fmla="*/ 230385 w 523125"/>
                  <a:gd name="connsiteY44" fmla="*/ 179259 h 506250"/>
                  <a:gd name="connsiteX45" fmla="*/ 242113 w 523125"/>
                  <a:gd name="connsiteY45" fmla="*/ 150926 h 506250"/>
                  <a:gd name="connsiteX46" fmla="*/ 231920 w 523125"/>
                  <a:gd name="connsiteY46" fmla="*/ 140750 h 506250"/>
                  <a:gd name="connsiteX47" fmla="*/ 231920 w 523125"/>
                  <a:gd name="connsiteY47" fmla="*/ 122424 h 506250"/>
                  <a:gd name="connsiteX48" fmla="*/ 250618 w 523125"/>
                  <a:gd name="connsiteY48" fmla="*/ 103743 h 506250"/>
                  <a:gd name="connsiteX49" fmla="*/ 259798 w 523125"/>
                  <a:gd name="connsiteY49" fmla="*/ 99963 h 506250"/>
                  <a:gd name="connsiteX50" fmla="*/ 268978 w 523125"/>
                  <a:gd name="connsiteY50" fmla="*/ 103743 h 506250"/>
                  <a:gd name="connsiteX51" fmla="*/ 279103 w 523125"/>
                  <a:gd name="connsiteY51" fmla="*/ 113885 h 506250"/>
                  <a:gd name="connsiteX52" fmla="*/ 308162 w 523125"/>
                  <a:gd name="connsiteY52" fmla="*/ 101887 h 506250"/>
                  <a:gd name="connsiteX53" fmla="*/ 307976 w 523125"/>
                  <a:gd name="connsiteY53" fmla="*/ 87729 h 506250"/>
                  <a:gd name="connsiteX54" fmla="*/ 311790 w 523125"/>
                  <a:gd name="connsiteY54" fmla="*/ 78515 h 506250"/>
                  <a:gd name="connsiteX55" fmla="*/ 320987 w 523125"/>
                  <a:gd name="connsiteY55" fmla="*/ 74718 h 506250"/>
                  <a:gd name="connsiteX56" fmla="*/ 347345 w 523125"/>
                  <a:gd name="connsiteY56" fmla="*/ 74718 h 506250"/>
                  <a:gd name="connsiteX57" fmla="*/ 360305 w 523125"/>
                  <a:gd name="connsiteY57" fmla="*/ 87560 h 506250"/>
                  <a:gd name="connsiteX58" fmla="*/ 360474 w 523125"/>
                  <a:gd name="connsiteY58" fmla="*/ 102208 h 506250"/>
                  <a:gd name="connsiteX59" fmla="*/ 388554 w 523125"/>
                  <a:gd name="connsiteY59" fmla="*/ 113936 h 506250"/>
                  <a:gd name="connsiteX60" fmla="*/ 398730 w 523125"/>
                  <a:gd name="connsiteY60" fmla="*/ 103760 h 506250"/>
                  <a:gd name="connsiteX61" fmla="*/ 407910 w 523125"/>
                  <a:gd name="connsiteY61" fmla="*/ 99963 h 506250"/>
                  <a:gd name="connsiteX62" fmla="*/ 417073 w 523125"/>
                  <a:gd name="connsiteY62" fmla="*/ 103743 h 506250"/>
                  <a:gd name="connsiteX63" fmla="*/ 435770 w 523125"/>
                  <a:gd name="connsiteY63" fmla="*/ 122424 h 506250"/>
                  <a:gd name="connsiteX64" fmla="*/ 435770 w 523125"/>
                  <a:gd name="connsiteY64" fmla="*/ 140733 h 506250"/>
                  <a:gd name="connsiteX65" fmla="*/ 425578 w 523125"/>
                  <a:gd name="connsiteY65" fmla="*/ 150909 h 506250"/>
                  <a:gd name="connsiteX66" fmla="*/ 437340 w 523125"/>
                  <a:gd name="connsiteY66" fmla="*/ 179411 h 506250"/>
                  <a:gd name="connsiteX67" fmla="*/ 437374 w 523125"/>
                  <a:gd name="connsiteY67" fmla="*/ 179647 h 506250"/>
                  <a:gd name="connsiteX68" fmla="*/ 451970 w 523125"/>
                  <a:gd name="connsiteY68" fmla="*/ 179647 h 506250"/>
                  <a:gd name="connsiteX69" fmla="*/ 464846 w 523125"/>
                  <a:gd name="connsiteY69" fmla="*/ 192253 h 506250"/>
                  <a:gd name="connsiteX70" fmla="*/ 464846 w 523125"/>
                  <a:gd name="connsiteY70" fmla="*/ 218662 h 506250"/>
                  <a:gd name="connsiteX71" fmla="*/ 464795 w 523125"/>
                  <a:gd name="connsiteY71" fmla="*/ 218662 h 5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23125" h="506250">
                    <a:moveTo>
                      <a:pt x="495694" y="72778"/>
                    </a:moveTo>
                    <a:cubicBezTo>
                      <a:pt x="450485" y="18541"/>
                      <a:pt x="323012" y="-19782"/>
                      <a:pt x="215383" y="10914"/>
                    </a:cubicBezTo>
                    <a:cubicBezTo>
                      <a:pt x="102084" y="43213"/>
                      <a:pt x="45131" y="114256"/>
                      <a:pt x="37655" y="239840"/>
                    </a:cubicBezTo>
                    <a:cubicBezTo>
                      <a:pt x="37099" y="249189"/>
                      <a:pt x="34685" y="258419"/>
                      <a:pt x="30568" y="266823"/>
                    </a:cubicBezTo>
                    <a:lnTo>
                      <a:pt x="1813" y="325531"/>
                    </a:lnTo>
                    <a:cubicBezTo>
                      <a:pt x="-448" y="330138"/>
                      <a:pt x="-600" y="335555"/>
                      <a:pt x="1391" y="340297"/>
                    </a:cubicBezTo>
                    <a:cubicBezTo>
                      <a:pt x="3399" y="345039"/>
                      <a:pt x="7348" y="348701"/>
                      <a:pt x="12242" y="350321"/>
                    </a:cubicBezTo>
                    <a:lnTo>
                      <a:pt x="21624" y="353476"/>
                    </a:lnTo>
                    <a:cubicBezTo>
                      <a:pt x="29758" y="356176"/>
                      <a:pt x="35141" y="363838"/>
                      <a:pt x="34939" y="372410"/>
                    </a:cubicBezTo>
                    <a:cubicBezTo>
                      <a:pt x="32407" y="484747"/>
                      <a:pt x="38212" y="513384"/>
                      <a:pt x="157063" y="513384"/>
                    </a:cubicBezTo>
                    <a:cubicBezTo>
                      <a:pt x="283744" y="513384"/>
                      <a:pt x="267493" y="420217"/>
                      <a:pt x="420566" y="402043"/>
                    </a:cubicBezTo>
                    <a:cubicBezTo>
                      <a:pt x="533730" y="388559"/>
                      <a:pt x="573268" y="165877"/>
                      <a:pt x="495694" y="72778"/>
                    </a:cubicBezTo>
                    <a:close/>
                    <a:moveTo>
                      <a:pt x="464795" y="218662"/>
                    </a:moveTo>
                    <a:cubicBezTo>
                      <a:pt x="464795" y="225817"/>
                      <a:pt x="459075" y="231234"/>
                      <a:pt x="451903" y="231234"/>
                    </a:cubicBezTo>
                    <a:lnTo>
                      <a:pt x="437424" y="231234"/>
                    </a:lnTo>
                    <a:cubicBezTo>
                      <a:pt x="437407" y="231284"/>
                      <a:pt x="437390" y="231318"/>
                      <a:pt x="437390" y="231369"/>
                    </a:cubicBezTo>
                    <a:cubicBezTo>
                      <a:pt x="434809" y="241595"/>
                      <a:pt x="430775" y="251332"/>
                      <a:pt x="425510" y="260174"/>
                    </a:cubicBezTo>
                    <a:lnTo>
                      <a:pt x="435635" y="270384"/>
                    </a:lnTo>
                    <a:cubicBezTo>
                      <a:pt x="440732" y="275429"/>
                      <a:pt x="440732" y="283664"/>
                      <a:pt x="435635" y="288727"/>
                    </a:cubicBezTo>
                    <a:lnTo>
                      <a:pt x="417005" y="307391"/>
                    </a:lnTo>
                    <a:cubicBezTo>
                      <a:pt x="411943" y="312453"/>
                      <a:pt x="403759" y="312453"/>
                      <a:pt x="398679" y="307391"/>
                    </a:cubicBezTo>
                    <a:lnTo>
                      <a:pt x="388520" y="297215"/>
                    </a:lnTo>
                    <a:cubicBezTo>
                      <a:pt x="379880" y="302413"/>
                      <a:pt x="370447" y="306361"/>
                      <a:pt x="360407" y="308926"/>
                    </a:cubicBezTo>
                    <a:cubicBezTo>
                      <a:pt x="360373" y="308926"/>
                      <a:pt x="360339" y="316284"/>
                      <a:pt x="360238" y="323338"/>
                    </a:cubicBezTo>
                    <a:cubicBezTo>
                      <a:pt x="360204" y="330459"/>
                      <a:pt x="354416" y="336163"/>
                      <a:pt x="347295" y="336163"/>
                    </a:cubicBezTo>
                    <a:lnTo>
                      <a:pt x="320919" y="336163"/>
                    </a:lnTo>
                    <a:cubicBezTo>
                      <a:pt x="317460" y="336163"/>
                      <a:pt x="314203" y="334813"/>
                      <a:pt x="311722" y="332349"/>
                    </a:cubicBezTo>
                    <a:cubicBezTo>
                      <a:pt x="309275" y="329885"/>
                      <a:pt x="307909" y="326578"/>
                      <a:pt x="307959" y="323135"/>
                    </a:cubicBezTo>
                    <a:lnTo>
                      <a:pt x="308111" y="309163"/>
                    </a:lnTo>
                    <a:cubicBezTo>
                      <a:pt x="297750" y="306598"/>
                      <a:pt x="288030" y="302531"/>
                      <a:pt x="279086" y="297215"/>
                    </a:cubicBezTo>
                    <a:lnTo>
                      <a:pt x="268978" y="307391"/>
                    </a:lnTo>
                    <a:cubicBezTo>
                      <a:pt x="266531" y="309838"/>
                      <a:pt x="263240" y="311204"/>
                      <a:pt x="259798" y="311204"/>
                    </a:cubicBezTo>
                    <a:cubicBezTo>
                      <a:pt x="256355" y="311204"/>
                      <a:pt x="253065" y="309838"/>
                      <a:pt x="250635" y="307391"/>
                    </a:cubicBezTo>
                    <a:lnTo>
                      <a:pt x="231920" y="288744"/>
                    </a:lnTo>
                    <a:cubicBezTo>
                      <a:pt x="229507" y="286297"/>
                      <a:pt x="228157" y="283023"/>
                      <a:pt x="228157" y="279581"/>
                    </a:cubicBezTo>
                    <a:cubicBezTo>
                      <a:pt x="228157" y="276138"/>
                      <a:pt x="229507" y="272864"/>
                      <a:pt x="231920" y="270418"/>
                    </a:cubicBezTo>
                    <a:lnTo>
                      <a:pt x="242079" y="260276"/>
                    </a:lnTo>
                    <a:cubicBezTo>
                      <a:pt x="236814" y="251450"/>
                      <a:pt x="232781" y="241814"/>
                      <a:pt x="230233" y="231571"/>
                    </a:cubicBezTo>
                    <a:cubicBezTo>
                      <a:pt x="230199" y="231470"/>
                      <a:pt x="230182" y="231369"/>
                      <a:pt x="230165" y="231251"/>
                    </a:cubicBezTo>
                    <a:lnTo>
                      <a:pt x="216159" y="231251"/>
                    </a:lnTo>
                    <a:cubicBezTo>
                      <a:pt x="209021" y="231251"/>
                      <a:pt x="203334" y="225817"/>
                      <a:pt x="203334" y="218679"/>
                    </a:cubicBezTo>
                    <a:lnTo>
                      <a:pt x="203334" y="192253"/>
                    </a:lnTo>
                    <a:cubicBezTo>
                      <a:pt x="203334" y="185098"/>
                      <a:pt x="209089" y="179293"/>
                      <a:pt x="216227" y="179293"/>
                    </a:cubicBezTo>
                    <a:lnTo>
                      <a:pt x="230368" y="179293"/>
                    </a:lnTo>
                    <a:cubicBezTo>
                      <a:pt x="230368" y="179293"/>
                      <a:pt x="230351" y="179293"/>
                      <a:pt x="230385" y="179259"/>
                    </a:cubicBezTo>
                    <a:cubicBezTo>
                      <a:pt x="232916" y="169168"/>
                      <a:pt x="236915" y="159633"/>
                      <a:pt x="242113" y="150926"/>
                    </a:cubicBezTo>
                    <a:lnTo>
                      <a:pt x="231920" y="140750"/>
                    </a:lnTo>
                    <a:cubicBezTo>
                      <a:pt x="226892" y="135688"/>
                      <a:pt x="226892" y="127503"/>
                      <a:pt x="231920" y="122424"/>
                    </a:cubicBezTo>
                    <a:lnTo>
                      <a:pt x="250618" y="103743"/>
                    </a:lnTo>
                    <a:cubicBezTo>
                      <a:pt x="253065" y="101313"/>
                      <a:pt x="256355" y="99963"/>
                      <a:pt x="259798" y="99963"/>
                    </a:cubicBezTo>
                    <a:cubicBezTo>
                      <a:pt x="263240" y="99963"/>
                      <a:pt x="266531" y="101330"/>
                      <a:pt x="268978" y="103743"/>
                    </a:cubicBezTo>
                    <a:lnTo>
                      <a:pt x="279103" y="113885"/>
                    </a:lnTo>
                    <a:cubicBezTo>
                      <a:pt x="288047" y="108536"/>
                      <a:pt x="297767" y="104081"/>
                      <a:pt x="308162" y="101887"/>
                    </a:cubicBezTo>
                    <a:lnTo>
                      <a:pt x="307976" y="87729"/>
                    </a:lnTo>
                    <a:cubicBezTo>
                      <a:pt x="307959" y="84253"/>
                      <a:pt x="309309" y="80979"/>
                      <a:pt x="311790" y="78515"/>
                    </a:cubicBezTo>
                    <a:cubicBezTo>
                      <a:pt x="314237" y="76068"/>
                      <a:pt x="317494" y="74718"/>
                      <a:pt x="320987" y="74718"/>
                    </a:cubicBezTo>
                    <a:lnTo>
                      <a:pt x="347345" y="74718"/>
                    </a:lnTo>
                    <a:cubicBezTo>
                      <a:pt x="354467" y="74718"/>
                      <a:pt x="360272" y="80439"/>
                      <a:pt x="360305" y="87560"/>
                    </a:cubicBezTo>
                    <a:cubicBezTo>
                      <a:pt x="360373" y="94732"/>
                      <a:pt x="360407" y="102191"/>
                      <a:pt x="360474" y="102208"/>
                    </a:cubicBezTo>
                    <a:cubicBezTo>
                      <a:pt x="370498" y="104756"/>
                      <a:pt x="379914" y="108755"/>
                      <a:pt x="388554" y="113936"/>
                    </a:cubicBezTo>
                    <a:lnTo>
                      <a:pt x="398730" y="103760"/>
                    </a:lnTo>
                    <a:cubicBezTo>
                      <a:pt x="401194" y="101330"/>
                      <a:pt x="404467" y="99963"/>
                      <a:pt x="407910" y="99963"/>
                    </a:cubicBezTo>
                    <a:cubicBezTo>
                      <a:pt x="411352" y="99963"/>
                      <a:pt x="414626" y="101330"/>
                      <a:pt x="417073" y="103743"/>
                    </a:cubicBezTo>
                    <a:lnTo>
                      <a:pt x="435770" y="122424"/>
                    </a:lnTo>
                    <a:cubicBezTo>
                      <a:pt x="440782" y="127486"/>
                      <a:pt x="440799" y="135671"/>
                      <a:pt x="435770" y="140733"/>
                    </a:cubicBezTo>
                    <a:lnTo>
                      <a:pt x="425578" y="150909"/>
                    </a:lnTo>
                    <a:cubicBezTo>
                      <a:pt x="430792" y="159616"/>
                      <a:pt x="434809" y="169319"/>
                      <a:pt x="437340" y="179411"/>
                    </a:cubicBezTo>
                    <a:cubicBezTo>
                      <a:pt x="437357" y="179444"/>
                      <a:pt x="437357" y="179647"/>
                      <a:pt x="437374" y="179647"/>
                    </a:cubicBezTo>
                    <a:lnTo>
                      <a:pt x="451970" y="179647"/>
                    </a:lnTo>
                    <a:cubicBezTo>
                      <a:pt x="459125" y="179647"/>
                      <a:pt x="464846" y="185098"/>
                      <a:pt x="464846" y="192253"/>
                    </a:cubicBezTo>
                    <a:lnTo>
                      <a:pt x="464846" y="218662"/>
                    </a:lnTo>
                    <a:lnTo>
                      <a:pt x="464795" y="21866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任意多边形: 形状 39">
                <a:extLst>
                  <a:ext uri="{FF2B5EF4-FFF2-40B4-BE49-F238E27FC236}">
                    <a16:creationId xmlns:a16="http://schemas.microsoft.com/office/drawing/2014/main" id="{35C195E8-BFC8-4F77-BC4C-5E73D74438E4}"/>
                  </a:ext>
                </a:extLst>
              </p:cNvPr>
              <p:cNvSpPr/>
              <p:nvPr/>
            </p:nvSpPr>
            <p:spPr>
              <a:xfrm>
                <a:off x="2820540" y="2636262"/>
                <a:ext cx="67500" cy="67500"/>
              </a:xfrm>
              <a:custGeom>
                <a:avLst/>
                <a:gdLst>
                  <a:gd name="connsiteX0" fmla="*/ 72866 w 67500"/>
                  <a:gd name="connsiteY0" fmla="*/ 36433 h 67500"/>
                  <a:gd name="connsiteX1" fmla="*/ 36433 w 67500"/>
                  <a:gd name="connsiteY1" fmla="*/ 72866 h 67500"/>
                  <a:gd name="connsiteX2" fmla="*/ 0 w 67500"/>
                  <a:gd name="connsiteY2" fmla="*/ 36433 h 67500"/>
                  <a:gd name="connsiteX3" fmla="*/ 36433 w 67500"/>
                  <a:gd name="connsiteY3" fmla="*/ 0 h 67500"/>
                  <a:gd name="connsiteX4" fmla="*/ 72866 w 67500"/>
                  <a:gd name="connsiteY4" fmla="*/ 36433 h 6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0" h="67500">
                    <a:moveTo>
                      <a:pt x="72866" y="36433"/>
                    </a:moveTo>
                    <a:cubicBezTo>
                      <a:pt x="72866" y="56555"/>
                      <a:pt x="56555" y="72866"/>
                      <a:pt x="36433" y="72866"/>
                    </a:cubicBezTo>
                    <a:cubicBezTo>
                      <a:pt x="16312" y="72866"/>
                      <a:pt x="0" y="56555"/>
                      <a:pt x="0" y="36433"/>
                    </a:cubicBezTo>
                    <a:cubicBezTo>
                      <a:pt x="0" y="16312"/>
                      <a:pt x="16312" y="0"/>
                      <a:pt x="36433" y="0"/>
                    </a:cubicBezTo>
                    <a:cubicBezTo>
                      <a:pt x="56555" y="0"/>
                      <a:pt x="72866" y="16312"/>
                      <a:pt x="72866" y="3643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33" name="ïṡḷiḑé">
              <a:extLst>
                <a:ext uri="{FF2B5EF4-FFF2-40B4-BE49-F238E27FC236}">
                  <a16:creationId xmlns:a16="http://schemas.microsoft.com/office/drawing/2014/main" id="{3F1ACB9D-3E4A-43DE-A274-8B4AB8BCD77C}"/>
                </a:ext>
              </a:extLst>
            </p:cNvPr>
            <p:cNvSpPr/>
            <p:nvPr/>
          </p:nvSpPr>
          <p:spPr>
            <a:xfrm>
              <a:off x="3999323" y="5826954"/>
              <a:ext cx="661457" cy="305388"/>
            </a:xfrm>
            <a:prstGeom prst="rect">
              <a:avLst/>
            </a:prstGeom>
          </p:spPr>
          <p:txBody>
            <a:bodyPr wrap="square" anchor="ctr" anchorCtr="0">
              <a:noAutofit/>
            </a:bodyPr>
            <a:lstStyle/>
            <a:p>
              <a:pPr lvl="0"/>
              <a:r>
                <a:rPr lang="zh-CN" altLang="en-US" sz="1500" b="1" spc="100" dirty="0">
                  <a:solidFill>
                    <a:srgbClr val="FFC000"/>
                  </a:solidFill>
                  <a:sym typeface="Wingdings" panose="05000000000000000000" pitchFamily="2" charset="2"/>
                </a:rPr>
                <a:t>分段</a:t>
              </a:r>
              <a:endParaRPr lang="en-US" altLang="zh-CN" sz="1500" b="1" spc="100" dirty="0">
                <a:solidFill>
                  <a:srgbClr val="FFC000"/>
                </a:solidFill>
                <a:sym typeface="Wingdings" panose="05000000000000000000" pitchFamily="2" charset="2"/>
              </a:endParaRPr>
            </a:p>
          </p:txBody>
        </p:sp>
        <p:sp>
          <p:nvSpPr>
            <p:cNvPr id="34" name="ïṡḷiḑé">
              <a:extLst>
                <a:ext uri="{FF2B5EF4-FFF2-40B4-BE49-F238E27FC236}">
                  <a16:creationId xmlns:a16="http://schemas.microsoft.com/office/drawing/2014/main" id="{ABB45437-E0D1-407A-9F38-6232163E3634}"/>
                </a:ext>
              </a:extLst>
            </p:cNvPr>
            <p:cNvSpPr/>
            <p:nvPr/>
          </p:nvSpPr>
          <p:spPr>
            <a:xfrm>
              <a:off x="5434543" y="5834531"/>
              <a:ext cx="602500" cy="305388"/>
            </a:xfrm>
            <a:prstGeom prst="rect">
              <a:avLst/>
            </a:prstGeom>
          </p:spPr>
          <p:txBody>
            <a:bodyPr wrap="square" anchor="ctr" anchorCtr="0">
              <a:normAutofit fontScale="85000" lnSpcReduction="10000"/>
            </a:bodyPr>
            <a:lstStyle/>
            <a:p>
              <a:pPr lvl="0"/>
              <a:r>
                <a:rPr lang="zh-CN" altLang="en-US" b="1" spc="100" dirty="0">
                  <a:solidFill>
                    <a:srgbClr val="FFC000"/>
                  </a:solidFill>
                  <a:sym typeface="Wingdings" panose="05000000000000000000" pitchFamily="2" charset="2"/>
                </a:rPr>
                <a:t>分页</a:t>
              </a:r>
              <a:endParaRPr lang="en-US" altLang="zh-CN" b="1" spc="100" dirty="0">
                <a:solidFill>
                  <a:srgbClr val="FFC000"/>
                </a:solidFill>
                <a:sym typeface="Wingdings" panose="05000000000000000000" pitchFamily="2" charset="2"/>
              </a:endParaRPr>
            </a:p>
          </p:txBody>
        </p:sp>
      </p:grpSp>
    </p:spTree>
    <p:extLst>
      <p:ext uri="{BB962C8B-B14F-4D97-AF65-F5344CB8AC3E}">
        <p14:creationId xmlns:p14="http://schemas.microsoft.com/office/powerpoint/2010/main" val="38359490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2">
            <a:extLst>
              <a:ext uri="{FF2B5EF4-FFF2-40B4-BE49-F238E27FC236}">
                <a16:creationId xmlns:a16="http://schemas.microsoft.com/office/drawing/2014/main" id="{93838774-D360-4B69-AACC-2023DD880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858" y="1170877"/>
            <a:ext cx="3761763" cy="478387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07A929DF-A2D6-4EB2-9CED-B99FF3854855}"/>
              </a:ext>
            </a:extLst>
          </p:cNvPr>
          <p:cNvSpPr>
            <a:spLocks noGrp="1"/>
          </p:cNvSpPr>
          <p:nvPr>
            <p:ph type="title"/>
          </p:nvPr>
        </p:nvSpPr>
        <p:spPr/>
        <p:txBody>
          <a:bodyPr/>
          <a:lstStyle/>
          <a:p>
            <a:r>
              <a:rPr lang="zh-CN" altLang="en-US" dirty="0"/>
              <a:t>分页机制</a:t>
            </a:r>
          </a:p>
        </p:txBody>
      </p:sp>
      <p:pic>
        <p:nvPicPr>
          <p:cNvPr id="3" name="Picture 2">
            <a:extLst>
              <a:ext uri="{FF2B5EF4-FFF2-40B4-BE49-F238E27FC236}">
                <a16:creationId xmlns:a16="http://schemas.microsoft.com/office/drawing/2014/main" id="{140B387E-465E-42E6-A00D-44A51DE3E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958" y="1109547"/>
            <a:ext cx="4757430" cy="485635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7E28E68-43AD-4166-9AE7-0A860E565E46}"/>
              </a:ext>
            </a:extLst>
          </p:cNvPr>
          <p:cNvSpPr txBox="1"/>
          <p:nvPr/>
        </p:nvSpPr>
        <p:spPr>
          <a:xfrm>
            <a:off x="459582" y="920896"/>
            <a:ext cx="6024852" cy="2090957"/>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分页原因</a:t>
            </a:r>
          </a:p>
          <a:p>
            <a:pPr marL="800100" lvl="1" indent="-342900" algn="just" eaLnBrk="1">
              <a:lnSpc>
                <a:spcPct val="130000"/>
              </a:lnSpc>
              <a:spcBef>
                <a:spcPts val="600"/>
              </a:spcBef>
              <a:spcAft>
                <a:spcPts val="600"/>
              </a:spcAft>
              <a:buClr>
                <a:schemeClr val="tx2"/>
              </a:buClr>
              <a:buFont typeface="Arial" panose="020B0604020202020204" pitchFamily="34" charset="0"/>
              <a:buChar char="•"/>
            </a:pPr>
            <a:r>
              <a:rPr lang="zh-CN" altLang="en-US" dirty="0"/>
              <a:t>分段机制需要操作系统为进程分配</a:t>
            </a:r>
            <a:r>
              <a:rPr lang="zh-CN" altLang="en-US" dirty="0">
                <a:solidFill>
                  <a:schemeClr val="accent4">
                    <a:lumMod val="60000"/>
                    <a:lumOff val="40000"/>
                  </a:schemeClr>
                </a:solidFill>
              </a:rPr>
              <a:t>连续的大块</a:t>
            </a:r>
            <a:r>
              <a:rPr lang="zh-CN" altLang="en-US" dirty="0"/>
              <a:t>物理内存，进程退出后再释放，以段为单元的连续内存操作的后果是内存中会</a:t>
            </a:r>
            <a:r>
              <a:rPr lang="zh-CN" altLang="en-US" dirty="0">
                <a:solidFill>
                  <a:schemeClr val="accent4">
                    <a:lumMod val="60000"/>
                    <a:lumOff val="40000"/>
                  </a:schemeClr>
                </a:solidFill>
              </a:rPr>
              <a:t>残留大量内存碎片</a:t>
            </a:r>
            <a:r>
              <a:rPr lang="zh-CN" altLang="en-US" dirty="0"/>
              <a:t>，这将影响计算机的性能</a:t>
            </a:r>
            <a:endParaRPr lang="en-US" altLang="zh-CN" dirty="0"/>
          </a:p>
        </p:txBody>
      </p:sp>
      <p:grpSp>
        <p:nvGrpSpPr>
          <p:cNvPr id="6" name="组合 5">
            <a:extLst>
              <a:ext uri="{FF2B5EF4-FFF2-40B4-BE49-F238E27FC236}">
                <a16:creationId xmlns:a16="http://schemas.microsoft.com/office/drawing/2014/main" id="{86D08AE3-8A74-4E71-B443-71DD4529A731}"/>
              </a:ext>
            </a:extLst>
          </p:cNvPr>
          <p:cNvGrpSpPr/>
          <p:nvPr/>
        </p:nvGrpSpPr>
        <p:grpSpPr>
          <a:xfrm>
            <a:off x="459582" y="3107608"/>
            <a:ext cx="5734920" cy="3125003"/>
            <a:chOff x="459582" y="3107608"/>
            <a:chExt cx="5734920" cy="3125003"/>
          </a:xfrm>
        </p:grpSpPr>
        <p:sp>
          <p:nvSpPr>
            <p:cNvPr id="5" name="文本框 4">
              <a:extLst>
                <a:ext uri="{FF2B5EF4-FFF2-40B4-BE49-F238E27FC236}">
                  <a16:creationId xmlns:a16="http://schemas.microsoft.com/office/drawing/2014/main" id="{963AC700-8998-4549-8369-658BF98379D3}"/>
                </a:ext>
              </a:extLst>
            </p:cNvPr>
            <p:cNvSpPr txBox="1"/>
            <p:nvPr/>
          </p:nvSpPr>
          <p:spPr>
            <a:xfrm>
              <a:off x="459582" y="3107608"/>
              <a:ext cx="5734920" cy="48866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线性地址</a:t>
              </a:r>
              <a:r>
                <a:rPr lang="en-US" altLang="zh-CN" sz="2200" dirty="0">
                  <a:latin typeface="+mn-ea"/>
                  <a:ea typeface="+mn-ea"/>
                  <a:sym typeface="Wingdings" panose="05000000000000000000" pitchFamily="2" charset="2"/>
                </a:rPr>
                <a:t></a:t>
              </a:r>
              <a:r>
                <a:rPr lang="zh-CN" altLang="en-US" sz="2200" dirty="0">
                  <a:latin typeface="+mn-ea"/>
                  <a:ea typeface="+mn-ea"/>
                  <a:sym typeface="Wingdings" panose="05000000000000000000" pitchFamily="2" charset="2"/>
                </a:rPr>
                <a:t>物理地址</a:t>
              </a:r>
              <a:endParaRPr lang="en-US" altLang="zh-CN" dirty="0"/>
            </a:p>
          </p:txBody>
        </p:sp>
        <p:pic>
          <p:nvPicPr>
            <p:cNvPr id="3074" name="Picture 2">
              <a:extLst>
                <a:ext uri="{FF2B5EF4-FFF2-40B4-BE49-F238E27FC236}">
                  <a16:creationId xmlns:a16="http://schemas.microsoft.com/office/drawing/2014/main" id="{13C88AB0-2058-4800-9613-A432AD77B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231" y="3646249"/>
              <a:ext cx="4268129" cy="258636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动作按钮: 后退或前一项 6">
            <a:hlinkClick r:id="" action="ppaction://hlinkshowjump?jump=lastslideviewed" highlightClick="1"/>
            <a:extLst>
              <a:ext uri="{FF2B5EF4-FFF2-40B4-BE49-F238E27FC236}">
                <a16:creationId xmlns:a16="http://schemas.microsoft.com/office/drawing/2014/main" id="{E24ED125-AE2D-4D6E-9DDF-C6E4CDDDB001}"/>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D05E7F45-E9D7-4D9B-8379-1643362C2FC8}"/>
              </a:ext>
            </a:extLst>
          </p:cNvPr>
          <p:cNvGrpSpPr/>
          <p:nvPr/>
        </p:nvGrpSpPr>
        <p:grpSpPr>
          <a:xfrm>
            <a:off x="3536788" y="6116481"/>
            <a:ext cx="7172248" cy="766555"/>
            <a:chOff x="533246" y="5373364"/>
            <a:chExt cx="7172248" cy="766555"/>
          </a:xfrm>
        </p:grpSpPr>
        <p:sp>
          <p:nvSpPr>
            <p:cNvPr id="21" name="ïṡḷiḑé">
              <a:extLst>
                <a:ext uri="{FF2B5EF4-FFF2-40B4-BE49-F238E27FC236}">
                  <a16:creationId xmlns:a16="http://schemas.microsoft.com/office/drawing/2014/main" id="{8BA8FEF1-FB65-46A3-821F-7363B2936220}"/>
                </a:ext>
              </a:extLst>
            </p:cNvPr>
            <p:cNvSpPr/>
            <p:nvPr/>
          </p:nvSpPr>
          <p:spPr>
            <a:xfrm>
              <a:off x="1091142" y="5373364"/>
              <a:ext cx="6614352" cy="659902"/>
            </a:xfrm>
            <a:prstGeom prst="rect">
              <a:avLst/>
            </a:prstGeom>
          </p:spPr>
          <p:txBody>
            <a:bodyPr wrap="square" anchor="ctr" anchorCtr="0">
              <a:normAutofit fontScale="92500"/>
            </a:bodyPr>
            <a:lstStyle/>
            <a:p>
              <a:pPr lvl="0"/>
              <a:r>
                <a:rPr lang="en-US" altLang="zh-CN" sz="2400" b="1" spc="100" dirty="0">
                  <a:solidFill>
                    <a:schemeClr val="accent4"/>
                  </a:solidFill>
                </a:rPr>
                <a:t>Intel</a:t>
              </a:r>
              <a:r>
                <a:rPr lang="zh-CN" altLang="en-US" sz="2400" b="1" spc="100" dirty="0">
                  <a:solidFill>
                    <a:schemeClr val="accent4"/>
                  </a:solidFill>
                </a:rPr>
                <a:t>处理器：逻辑地址</a:t>
              </a:r>
              <a:r>
                <a:rPr lang="en-US" altLang="zh-CN" sz="2400" b="1" spc="100" dirty="0">
                  <a:solidFill>
                    <a:schemeClr val="accent4"/>
                  </a:solidFill>
                  <a:sym typeface="Wingdings" panose="05000000000000000000" pitchFamily="2" charset="2"/>
                </a:rPr>
                <a:t></a:t>
              </a:r>
              <a:r>
                <a:rPr lang="zh-CN" altLang="en-US" sz="2400" b="1" spc="100" dirty="0">
                  <a:solidFill>
                    <a:schemeClr val="accent4"/>
                  </a:solidFill>
                  <a:sym typeface="Wingdings" panose="05000000000000000000" pitchFamily="2" charset="2"/>
                </a:rPr>
                <a:t>线性地址</a:t>
              </a:r>
              <a:r>
                <a:rPr lang="en-US" altLang="zh-CN" sz="2400" b="1" spc="100" dirty="0">
                  <a:solidFill>
                    <a:schemeClr val="accent4"/>
                  </a:solidFill>
                  <a:sym typeface="Wingdings" panose="05000000000000000000" pitchFamily="2" charset="2"/>
                </a:rPr>
                <a:t> </a:t>
              </a:r>
              <a:r>
                <a:rPr lang="zh-CN" altLang="en-US" sz="2400" b="1" spc="100" dirty="0">
                  <a:solidFill>
                    <a:schemeClr val="accent4"/>
                  </a:solidFill>
                  <a:sym typeface="Wingdings" panose="05000000000000000000" pitchFamily="2" charset="2"/>
                </a:rPr>
                <a:t>物理地址，</a:t>
              </a:r>
              <a:endParaRPr lang="en-US" altLang="zh-CN" sz="2400" b="1" spc="100" dirty="0">
                <a:solidFill>
                  <a:schemeClr val="accent4"/>
                </a:solidFill>
                <a:sym typeface="Wingdings" panose="05000000000000000000" pitchFamily="2" charset="2"/>
              </a:endParaRPr>
            </a:p>
          </p:txBody>
        </p:sp>
        <p:grpSp>
          <p:nvGrpSpPr>
            <p:cNvPr id="22" name="组合 21">
              <a:extLst>
                <a:ext uri="{FF2B5EF4-FFF2-40B4-BE49-F238E27FC236}">
                  <a16:creationId xmlns:a16="http://schemas.microsoft.com/office/drawing/2014/main" id="{3060EB59-B2F6-4466-BFD7-B15BA0EA2085}"/>
                </a:ext>
              </a:extLst>
            </p:cNvPr>
            <p:cNvGrpSpPr/>
            <p:nvPr/>
          </p:nvGrpSpPr>
          <p:grpSpPr>
            <a:xfrm>
              <a:off x="533246" y="5543119"/>
              <a:ext cx="364488" cy="352730"/>
              <a:chOff x="2523160" y="2467128"/>
              <a:chExt cx="523125" cy="506250"/>
            </a:xfrm>
            <a:solidFill>
              <a:schemeClr val="accent4"/>
            </a:solidFill>
          </p:grpSpPr>
          <p:sp>
            <p:nvSpPr>
              <p:cNvPr id="25" name="任意多边形: 形状 24">
                <a:extLst>
                  <a:ext uri="{FF2B5EF4-FFF2-40B4-BE49-F238E27FC236}">
                    <a16:creationId xmlns:a16="http://schemas.microsoft.com/office/drawing/2014/main" id="{2234E8B1-1080-4B80-AB72-BE3CCC77B1D3}"/>
                  </a:ext>
                </a:extLst>
              </p:cNvPr>
              <p:cNvSpPr/>
              <p:nvPr/>
            </p:nvSpPr>
            <p:spPr>
              <a:xfrm>
                <a:off x="2753308" y="2698109"/>
                <a:ext cx="16875" cy="16875"/>
              </a:xfrm>
              <a:custGeom>
                <a:avLst/>
                <a:gdLst>
                  <a:gd name="connsiteX0" fmla="*/ 0 w 0"/>
                  <a:gd name="connsiteY0" fmla="*/ 0 h 0"/>
                  <a:gd name="connsiteX1" fmla="*/ 68 w 0"/>
                  <a:gd name="connsiteY1" fmla="*/ 253 h 0"/>
                  <a:gd name="connsiteX2" fmla="*/ 135 w 0"/>
                  <a:gd name="connsiteY2" fmla="*/ 25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7" y="84"/>
                      <a:pt x="34" y="186"/>
                      <a:pt x="68" y="253"/>
                    </a:cubicBezTo>
                    <a:lnTo>
                      <a:pt x="135" y="253"/>
                    </a:lnTo>
                    <a:cubicBezTo>
                      <a:pt x="84" y="253"/>
                      <a:pt x="34" y="152"/>
                      <a:pt x="0"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6" name="任意多边形: 形状 25">
                <a:extLst>
                  <a:ext uri="{FF2B5EF4-FFF2-40B4-BE49-F238E27FC236}">
                    <a16:creationId xmlns:a16="http://schemas.microsoft.com/office/drawing/2014/main" id="{0DC6F71D-E0EC-473B-A2F0-29914B793920}"/>
                  </a:ext>
                </a:extLst>
              </p:cNvPr>
              <p:cNvSpPr/>
              <p:nvPr/>
            </p:nvSpPr>
            <p:spPr>
              <a:xfrm>
                <a:off x="2753055" y="2697046"/>
                <a:ext cx="16875" cy="16875"/>
              </a:xfrm>
              <a:custGeom>
                <a:avLst/>
                <a:gdLst>
                  <a:gd name="connsiteX0" fmla="*/ 253 w 0"/>
                  <a:gd name="connsiteY0" fmla="*/ 1063 h 0"/>
                  <a:gd name="connsiteX1" fmla="*/ 0 w 0"/>
                  <a:gd name="connsiteY1" fmla="*/ 0 h 0"/>
                  <a:gd name="connsiteX2" fmla="*/ 253 w 0"/>
                  <a:gd name="connsiteY2" fmla="*/ 1063 h 0"/>
                </a:gdLst>
                <a:ahLst/>
                <a:cxnLst>
                  <a:cxn ang="0">
                    <a:pos x="connsiteX0" y="connsiteY0"/>
                  </a:cxn>
                  <a:cxn ang="0">
                    <a:pos x="connsiteX1" y="connsiteY1"/>
                  </a:cxn>
                  <a:cxn ang="0">
                    <a:pos x="connsiteX2" y="connsiteY2"/>
                  </a:cxn>
                </a:cxnLst>
                <a:rect l="l" t="t" r="r" b="b"/>
                <a:pathLst>
                  <a:path>
                    <a:moveTo>
                      <a:pt x="253" y="1063"/>
                    </a:moveTo>
                    <a:cubicBezTo>
                      <a:pt x="186" y="709"/>
                      <a:pt x="118" y="304"/>
                      <a:pt x="0" y="0"/>
                    </a:cubicBezTo>
                    <a:cubicBezTo>
                      <a:pt x="118" y="338"/>
                      <a:pt x="186" y="776"/>
                      <a:pt x="253" y="10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7" name="任意多边形: 形状 26">
                <a:extLst>
                  <a:ext uri="{FF2B5EF4-FFF2-40B4-BE49-F238E27FC236}">
                    <a16:creationId xmlns:a16="http://schemas.microsoft.com/office/drawing/2014/main" id="{20DCD537-6566-48F6-98EF-FB28CF5490E5}"/>
                  </a:ext>
                </a:extLst>
              </p:cNvPr>
              <p:cNvSpPr/>
              <p:nvPr/>
            </p:nvSpPr>
            <p:spPr>
              <a:xfrm>
                <a:off x="2960550" y="2698345"/>
                <a:ext cx="16875" cy="16875"/>
              </a:xfrm>
              <a:custGeom>
                <a:avLst/>
                <a:gdLst>
                  <a:gd name="connsiteX0" fmla="*/ 0 w 0"/>
                  <a:gd name="connsiteY0" fmla="*/ 17 h 0"/>
                  <a:gd name="connsiteX1" fmla="*/ 34 w 0"/>
                  <a:gd name="connsiteY1" fmla="*/ 17 h 0"/>
                  <a:gd name="connsiteX2" fmla="*/ 34 w 0"/>
                  <a:gd name="connsiteY2" fmla="*/ 0 h 0"/>
                </a:gdLst>
                <a:ahLst/>
                <a:cxnLst>
                  <a:cxn ang="0">
                    <a:pos x="connsiteX0" y="connsiteY0"/>
                  </a:cxn>
                  <a:cxn ang="0">
                    <a:pos x="connsiteX1" y="connsiteY1"/>
                  </a:cxn>
                  <a:cxn ang="0">
                    <a:pos x="connsiteX2" y="connsiteY2"/>
                  </a:cxn>
                </a:cxnLst>
                <a:rect l="l" t="t" r="r" b="b"/>
                <a:pathLst>
                  <a:path>
                    <a:moveTo>
                      <a:pt x="0" y="17"/>
                    </a:moveTo>
                    <a:lnTo>
                      <a:pt x="34" y="17"/>
                    </a:lnTo>
                    <a:lnTo>
                      <a:pt x="34" y="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8" name="任意多边形: 形状 27">
                <a:extLst>
                  <a:ext uri="{FF2B5EF4-FFF2-40B4-BE49-F238E27FC236}">
                    <a16:creationId xmlns:a16="http://schemas.microsoft.com/office/drawing/2014/main" id="{56BB0840-296D-403E-85B1-4681448374DE}"/>
                  </a:ext>
                </a:extLst>
              </p:cNvPr>
              <p:cNvSpPr/>
              <p:nvPr/>
            </p:nvSpPr>
            <p:spPr>
              <a:xfrm>
                <a:off x="2960584" y="2698235"/>
                <a:ext cx="16875" cy="16875"/>
              </a:xfrm>
              <a:custGeom>
                <a:avLst/>
                <a:gdLst>
                  <a:gd name="connsiteX0" fmla="*/ 0 w 0"/>
                  <a:gd name="connsiteY0" fmla="*/ 110 h 0"/>
                  <a:gd name="connsiteX1" fmla="*/ 0 w 0"/>
                  <a:gd name="connsiteY1" fmla="*/ 110 h 0"/>
                  <a:gd name="connsiteX2" fmla="*/ 0 w 0"/>
                  <a:gd name="connsiteY2" fmla="*/ 110 h 0"/>
                </a:gdLst>
                <a:ahLst/>
                <a:cxnLst>
                  <a:cxn ang="0">
                    <a:pos x="connsiteX0" y="connsiteY0"/>
                  </a:cxn>
                  <a:cxn ang="0">
                    <a:pos x="connsiteX1" y="connsiteY1"/>
                  </a:cxn>
                  <a:cxn ang="0">
                    <a:pos x="connsiteX2" y="connsiteY2"/>
                  </a:cxn>
                </a:cxnLst>
                <a:rect l="l" t="t" r="r" b="b"/>
                <a:pathLst>
                  <a:path>
                    <a:moveTo>
                      <a:pt x="0" y="110"/>
                    </a:moveTo>
                    <a:cubicBezTo>
                      <a:pt x="67" y="59"/>
                      <a:pt x="67" y="-110"/>
                      <a:pt x="0" y="110"/>
                    </a:cubicBezTo>
                    <a:lnTo>
                      <a:pt x="0" y="11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9" name="任意多边形: 形状 28">
                <a:extLst>
                  <a:ext uri="{FF2B5EF4-FFF2-40B4-BE49-F238E27FC236}">
                    <a16:creationId xmlns:a16="http://schemas.microsoft.com/office/drawing/2014/main" id="{4134706E-8C61-47F7-B109-D5EFCF28945D}"/>
                  </a:ext>
                </a:extLst>
              </p:cNvPr>
              <p:cNvSpPr/>
              <p:nvPr/>
            </p:nvSpPr>
            <p:spPr>
              <a:xfrm>
                <a:off x="2523160" y="2467128"/>
                <a:ext cx="523125" cy="506250"/>
              </a:xfrm>
              <a:custGeom>
                <a:avLst/>
                <a:gdLst>
                  <a:gd name="connsiteX0" fmla="*/ 495694 w 523125"/>
                  <a:gd name="connsiteY0" fmla="*/ 72778 h 506250"/>
                  <a:gd name="connsiteX1" fmla="*/ 215383 w 523125"/>
                  <a:gd name="connsiteY1" fmla="*/ 10914 h 506250"/>
                  <a:gd name="connsiteX2" fmla="*/ 37655 w 523125"/>
                  <a:gd name="connsiteY2" fmla="*/ 239840 h 506250"/>
                  <a:gd name="connsiteX3" fmla="*/ 30568 w 523125"/>
                  <a:gd name="connsiteY3" fmla="*/ 266823 h 506250"/>
                  <a:gd name="connsiteX4" fmla="*/ 1813 w 523125"/>
                  <a:gd name="connsiteY4" fmla="*/ 325531 h 506250"/>
                  <a:gd name="connsiteX5" fmla="*/ 1391 w 523125"/>
                  <a:gd name="connsiteY5" fmla="*/ 340297 h 506250"/>
                  <a:gd name="connsiteX6" fmla="*/ 12242 w 523125"/>
                  <a:gd name="connsiteY6" fmla="*/ 350321 h 506250"/>
                  <a:gd name="connsiteX7" fmla="*/ 21624 w 523125"/>
                  <a:gd name="connsiteY7" fmla="*/ 353476 h 506250"/>
                  <a:gd name="connsiteX8" fmla="*/ 34939 w 523125"/>
                  <a:gd name="connsiteY8" fmla="*/ 372410 h 506250"/>
                  <a:gd name="connsiteX9" fmla="*/ 157063 w 523125"/>
                  <a:gd name="connsiteY9" fmla="*/ 513384 h 506250"/>
                  <a:gd name="connsiteX10" fmla="*/ 420566 w 523125"/>
                  <a:gd name="connsiteY10" fmla="*/ 402043 h 506250"/>
                  <a:gd name="connsiteX11" fmla="*/ 495694 w 523125"/>
                  <a:gd name="connsiteY11" fmla="*/ 72778 h 506250"/>
                  <a:gd name="connsiteX12" fmla="*/ 464795 w 523125"/>
                  <a:gd name="connsiteY12" fmla="*/ 218662 h 506250"/>
                  <a:gd name="connsiteX13" fmla="*/ 451903 w 523125"/>
                  <a:gd name="connsiteY13" fmla="*/ 231234 h 506250"/>
                  <a:gd name="connsiteX14" fmla="*/ 437424 w 523125"/>
                  <a:gd name="connsiteY14" fmla="*/ 231234 h 506250"/>
                  <a:gd name="connsiteX15" fmla="*/ 437390 w 523125"/>
                  <a:gd name="connsiteY15" fmla="*/ 231369 h 506250"/>
                  <a:gd name="connsiteX16" fmla="*/ 425510 w 523125"/>
                  <a:gd name="connsiteY16" fmla="*/ 260174 h 506250"/>
                  <a:gd name="connsiteX17" fmla="*/ 435635 w 523125"/>
                  <a:gd name="connsiteY17" fmla="*/ 270384 h 506250"/>
                  <a:gd name="connsiteX18" fmla="*/ 435635 w 523125"/>
                  <a:gd name="connsiteY18" fmla="*/ 288727 h 506250"/>
                  <a:gd name="connsiteX19" fmla="*/ 417005 w 523125"/>
                  <a:gd name="connsiteY19" fmla="*/ 307391 h 506250"/>
                  <a:gd name="connsiteX20" fmla="*/ 398679 w 523125"/>
                  <a:gd name="connsiteY20" fmla="*/ 307391 h 506250"/>
                  <a:gd name="connsiteX21" fmla="*/ 388520 w 523125"/>
                  <a:gd name="connsiteY21" fmla="*/ 297215 h 506250"/>
                  <a:gd name="connsiteX22" fmla="*/ 360407 w 523125"/>
                  <a:gd name="connsiteY22" fmla="*/ 308926 h 506250"/>
                  <a:gd name="connsiteX23" fmla="*/ 360238 w 523125"/>
                  <a:gd name="connsiteY23" fmla="*/ 323338 h 506250"/>
                  <a:gd name="connsiteX24" fmla="*/ 347295 w 523125"/>
                  <a:gd name="connsiteY24" fmla="*/ 336163 h 506250"/>
                  <a:gd name="connsiteX25" fmla="*/ 320919 w 523125"/>
                  <a:gd name="connsiteY25" fmla="*/ 336163 h 506250"/>
                  <a:gd name="connsiteX26" fmla="*/ 311722 w 523125"/>
                  <a:gd name="connsiteY26" fmla="*/ 332349 h 506250"/>
                  <a:gd name="connsiteX27" fmla="*/ 307959 w 523125"/>
                  <a:gd name="connsiteY27" fmla="*/ 323135 h 506250"/>
                  <a:gd name="connsiteX28" fmla="*/ 308111 w 523125"/>
                  <a:gd name="connsiteY28" fmla="*/ 309163 h 506250"/>
                  <a:gd name="connsiteX29" fmla="*/ 279086 w 523125"/>
                  <a:gd name="connsiteY29" fmla="*/ 297215 h 506250"/>
                  <a:gd name="connsiteX30" fmla="*/ 268978 w 523125"/>
                  <a:gd name="connsiteY30" fmla="*/ 307391 h 506250"/>
                  <a:gd name="connsiteX31" fmla="*/ 259798 w 523125"/>
                  <a:gd name="connsiteY31" fmla="*/ 311204 h 506250"/>
                  <a:gd name="connsiteX32" fmla="*/ 250635 w 523125"/>
                  <a:gd name="connsiteY32" fmla="*/ 307391 h 506250"/>
                  <a:gd name="connsiteX33" fmla="*/ 231920 w 523125"/>
                  <a:gd name="connsiteY33" fmla="*/ 288744 h 506250"/>
                  <a:gd name="connsiteX34" fmla="*/ 228157 w 523125"/>
                  <a:gd name="connsiteY34" fmla="*/ 279581 h 506250"/>
                  <a:gd name="connsiteX35" fmla="*/ 231920 w 523125"/>
                  <a:gd name="connsiteY35" fmla="*/ 270418 h 506250"/>
                  <a:gd name="connsiteX36" fmla="*/ 242079 w 523125"/>
                  <a:gd name="connsiteY36" fmla="*/ 260276 h 506250"/>
                  <a:gd name="connsiteX37" fmla="*/ 230233 w 523125"/>
                  <a:gd name="connsiteY37" fmla="*/ 231571 h 506250"/>
                  <a:gd name="connsiteX38" fmla="*/ 230165 w 523125"/>
                  <a:gd name="connsiteY38" fmla="*/ 231251 h 506250"/>
                  <a:gd name="connsiteX39" fmla="*/ 216159 w 523125"/>
                  <a:gd name="connsiteY39" fmla="*/ 231251 h 506250"/>
                  <a:gd name="connsiteX40" fmla="*/ 203334 w 523125"/>
                  <a:gd name="connsiteY40" fmla="*/ 218679 h 506250"/>
                  <a:gd name="connsiteX41" fmla="*/ 203334 w 523125"/>
                  <a:gd name="connsiteY41" fmla="*/ 192253 h 506250"/>
                  <a:gd name="connsiteX42" fmla="*/ 216227 w 523125"/>
                  <a:gd name="connsiteY42" fmla="*/ 179293 h 506250"/>
                  <a:gd name="connsiteX43" fmla="*/ 230368 w 523125"/>
                  <a:gd name="connsiteY43" fmla="*/ 179293 h 506250"/>
                  <a:gd name="connsiteX44" fmla="*/ 230385 w 523125"/>
                  <a:gd name="connsiteY44" fmla="*/ 179259 h 506250"/>
                  <a:gd name="connsiteX45" fmla="*/ 242113 w 523125"/>
                  <a:gd name="connsiteY45" fmla="*/ 150926 h 506250"/>
                  <a:gd name="connsiteX46" fmla="*/ 231920 w 523125"/>
                  <a:gd name="connsiteY46" fmla="*/ 140750 h 506250"/>
                  <a:gd name="connsiteX47" fmla="*/ 231920 w 523125"/>
                  <a:gd name="connsiteY47" fmla="*/ 122424 h 506250"/>
                  <a:gd name="connsiteX48" fmla="*/ 250618 w 523125"/>
                  <a:gd name="connsiteY48" fmla="*/ 103743 h 506250"/>
                  <a:gd name="connsiteX49" fmla="*/ 259798 w 523125"/>
                  <a:gd name="connsiteY49" fmla="*/ 99963 h 506250"/>
                  <a:gd name="connsiteX50" fmla="*/ 268978 w 523125"/>
                  <a:gd name="connsiteY50" fmla="*/ 103743 h 506250"/>
                  <a:gd name="connsiteX51" fmla="*/ 279103 w 523125"/>
                  <a:gd name="connsiteY51" fmla="*/ 113885 h 506250"/>
                  <a:gd name="connsiteX52" fmla="*/ 308162 w 523125"/>
                  <a:gd name="connsiteY52" fmla="*/ 101887 h 506250"/>
                  <a:gd name="connsiteX53" fmla="*/ 307976 w 523125"/>
                  <a:gd name="connsiteY53" fmla="*/ 87729 h 506250"/>
                  <a:gd name="connsiteX54" fmla="*/ 311790 w 523125"/>
                  <a:gd name="connsiteY54" fmla="*/ 78515 h 506250"/>
                  <a:gd name="connsiteX55" fmla="*/ 320987 w 523125"/>
                  <a:gd name="connsiteY55" fmla="*/ 74718 h 506250"/>
                  <a:gd name="connsiteX56" fmla="*/ 347345 w 523125"/>
                  <a:gd name="connsiteY56" fmla="*/ 74718 h 506250"/>
                  <a:gd name="connsiteX57" fmla="*/ 360305 w 523125"/>
                  <a:gd name="connsiteY57" fmla="*/ 87560 h 506250"/>
                  <a:gd name="connsiteX58" fmla="*/ 360474 w 523125"/>
                  <a:gd name="connsiteY58" fmla="*/ 102208 h 506250"/>
                  <a:gd name="connsiteX59" fmla="*/ 388554 w 523125"/>
                  <a:gd name="connsiteY59" fmla="*/ 113936 h 506250"/>
                  <a:gd name="connsiteX60" fmla="*/ 398730 w 523125"/>
                  <a:gd name="connsiteY60" fmla="*/ 103760 h 506250"/>
                  <a:gd name="connsiteX61" fmla="*/ 407910 w 523125"/>
                  <a:gd name="connsiteY61" fmla="*/ 99963 h 506250"/>
                  <a:gd name="connsiteX62" fmla="*/ 417073 w 523125"/>
                  <a:gd name="connsiteY62" fmla="*/ 103743 h 506250"/>
                  <a:gd name="connsiteX63" fmla="*/ 435770 w 523125"/>
                  <a:gd name="connsiteY63" fmla="*/ 122424 h 506250"/>
                  <a:gd name="connsiteX64" fmla="*/ 435770 w 523125"/>
                  <a:gd name="connsiteY64" fmla="*/ 140733 h 506250"/>
                  <a:gd name="connsiteX65" fmla="*/ 425578 w 523125"/>
                  <a:gd name="connsiteY65" fmla="*/ 150909 h 506250"/>
                  <a:gd name="connsiteX66" fmla="*/ 437340 w 523125"/>
                  <a:gd name="connsiteY66" fmla="*/ 179411 h 506250"/>
                  <a:gd name="connsiteX67" fmla="*/ 437374 w 523125"/>
                  <a:gd name="connsiteY67" fmla="*/ 179647 h 506250"/>
                  <a:gd name="connsiteX68" fmla="*/ 451970 w 523125"/>
                  <a:gd name="connsiteY68" fmla="*/ 179647 h 506250"/>
                  <a:gd name="connsiteX69" fmla="*/ 464846 w 523125"/>
                  <a:gd name="connsiteY69" fmla="*/ 192253 h 506250"/>
                  <a:gd name="connsiteX70" fmla="*/ 464846 w 523125"/>
                  <a:gd name="connsiteY70" fmla="*/ 218662 h 506250"/>
                  <a:gd name="connsiteX71" fmla="*/ 464795 w 523125"/>
                  <a:gd name="connsiteY71" fmla="*/ 218662 h 5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23125" h="506250">
                    <a:moveTo>
                      <a:pt x="495694" y="72778"/>
                    </a:moveTo>
                    <a:cubicBezTo>
                      <a:pt x="450485" y="18541"/>
                      <a:pt x="323012" y="-19782"/>
                      <a:pt x="215383" y="10914"/>
                    </a:cubicBezTo>
                    <a:cubicBezTo>
                      <a:pt x="102084" y="43213"/>
                      <a:pt x="45131" y="114256"/>
                      <a:pt x="37655" y="239840"/>
                    </a:cubicBezTo>
                    <a:cubicBezTo>
                      <a:pt x="37099" y="249189"/>
                      <a:pt x="34685" y="258419"/>
                      <a:pt x="30568" y="266823"/>
                    </a:cubicBezTo>
                    <a:lnTo>
                      <a:pt x="1813" y="325531"/>
                    </a:lnTo>
                    <a:cubicBezTo>
                      <a:pt x="-448" y="330138"/>
                      <a:pt x="-600" y="335555"/>
                      <a:pt x="1391" y="340297"/>
                    </a:cubicBezTo>
                    <a:cubicBezTo>
                      <a:pt x="3399" y="345039"/>
                      <a:pt x="7348" y="348701"/>
                      <a:pt x="12242" y="350321"/>
                    </a:cubicBezTo>
                    <a:lnTo>
                      <a:pt x="21624" y="353476"/>
                    </a:lnTo>
                    <a:cubicBezTo>
                      <a:pt x="29758" y="356176"/>
                      <a:pt x="35141" y="363838"/>
                      <a:pt x="34939" y="372410"/>
                    </a:cubicBezTo>
                    <a:cubicBezTo>
                      <a:pt x="32407" y="484747"/>
                      <a:pt x="38212" y="513384"/>
                      <a:pt x="157063" y="513384"/>
                    </a:cubicBezTo>
                    <a:cubicBezTo>
                      <a:pt x="283744" y="513384"/>
                      <a:pt x="267493" y="420217"/>
                      <a:pt x="420566" y="402043"/>
                    </a:cubicBezTo>
                    <a:cubicBezTo>
                      <a:pt x="533730" y="388559"/>
                      <a:pt x="573268" y="165877"/>
                      <a:pt x="495694" y="72778"/>
                    </a:cubicBezTo>
                    <a:close/>
                    <a:moveTo>
                      <a:pt x="464795" y="218662"/>
                    </a:moveTo>
                    <a:cubicBezTo>
                      <a:pt x="464795" y="225817"/>
                      <a:pt x="459075" y="231234"/>
                      <a:pt x="451903" y="231234"/>
                    </a:cubicBezTo>
                    <a:lnTo>
                      <a:pt x="437424" y="231234"/>
                    </a:lnTo>
                    <a:cubicBezTo>
                      <a:pt x="437407" y="231284"/>
                      <a:pt x="437390" y="231318"/>
                      <a:pt x="437390" y="231369"/>
                    </a:cubicBezTo>
                    <a:cubicBezTo>
                      <a:pt x="434809" y="241595"/>
                      <a:pt x="430775" y="251332"/>
                      <a:pt x="425510" y="260174"/>
                    </a:cubicBezTo>
                    <a:lnTo>
                      <a:pt x="435635" y="270384"/>
                    </a:lnTo>
                    <a:cubicBezTo>
                      <a:pt x="440732" y="275429"/>
                      <a:pt x="440732" y="283664"/>
                      <a:pt x="435635" y="288727"/>
                    </a:cubicBezTo>
                    <a:lnTo>
                      <a:pt x="417005" y="307391"/>
                    </a:lnTo>
                    <a:cubicBezTo>
                      <a:pt x="411943" y="312453"/>
                      <a:pt x="403759" y="312453"/>
                      <a:pt x="398679" y="307391"/>
                    </a:cubicBezTo>
                    <a:lnTo>
                      <a:pt x="388520" y="297215"/>
                    </a:lnTo>
                    <a:cubicBezTo>
                      <a:pt x="379880" y="302413"/>
                      <a:pt x="370447" y="306361"/>
                      <a:pt x="360407" y="308926"/>
                    </a:cubicBezTo>
                    <a:cubicBezTo>
                      <a:pt x="360373" y="308926"/>
                      <a:pt x="360339" y="316284"/>
                      <a:pt x="360238" y="323338"/>
                    </a:cubicBezTo>
                    <a:cubicBezTo>
                      <a:pt x="360204" y="330459"/>
                      <a:pt x="354416" y="336163"/>
                      <a:pt x="347295" y="336163"/>
                    </a:cubicBezTo>
                    <a:lnTo>
                      <a:pt x="320919" y="336163"/>
                    </a:lnTo>
                    <a:cubicBezTo>
                      <a:pt x="317460" y="336163"/>
                      <a:pt x="314203" y="334813"/>
                      <a:pt x="311722" y="332349"/>
                    </a:cubicBezTo>
                    <a:cubicBezTo>
                      <a:pt x="309275" y="329885"/>
                      <a:pt x="307909" y="326578"/>
                      <a:pt x="307959" y="323135"/>
                    </a:cubicBezTo>
                    <a:lnTo>
                      <a:pt x="308111" y="309163"/>
                    </a:lnTo>
                    <a:cubicBezTo>
                      <a:pt x="297750" y="306598"/>
                      <a:pt x="288030" y="302531"/>
                      <a:pt x="279086" y="297215"/>
                    </a:cubicBezTo>
                    <a:lnTo>
                      <a:pt x="268978" y="307391"/>
                    </a:lnTo>
                    <a:cubicBezTo>
                      <a:pt x="266531" y="309838"/>
                      <a:pt x="263240" y="311204"/>
                      <a:pt x="259798" y="311204"/>
                    </a:cubicBezTo>
                    <a:cubicBezTo>
                      <a:pt x="256355" y="311204"/>
                      <a:pt x="253065" y="309838"/>
                      <a:pt x="250635" y="307391"/>
                    </a:cubicBezTo>
                    <a:lnTo>
                      <a:pt x="231920" y="288744"/>
                    </a:lnTo>
                    <a:cubicBezTo>
                      <a:pt x="229507" y="286297"/>
                      <a:pt x="228157" y="283023"/>
                      <a:pt x="228157" y="279581"/>
                    </a:cubicBezTo>
                    <a:cubicBezTo>
                      <a:pt x="228157" y="276138"/>
                      <a:pt x="229507" y="272864"/>
                      <a:pt x="231920" y="270418"/>
                    </a:cubicBezTo>
                    <a:lnTo>
                      <a:pt x="242079" y="260276"/>
                    </a:lnTo>
                    <a:cubicBezTo>
                      <a:pt x="236814" y="251450"/>
                      <a:pt x="232781" y="241814"/>
                      <a:pt x="230233" y="231571"/>
                    </a:cubicBezTo>
                    <a:cubicBezTo>
                      <a:pt x="230199" y="231470"/>
                      <a:pt x="230182" y="231369"/>
                      <a:pt x="230165" y="231251"/>
                    </a:cubicBezTo>
                    <a:lnTo>
                      <a:pt x="216159" y="231251"/>
                    </a:lnTo>
                    <a:cubicBezTo>
                      <a:pt x="209021" y="231251"/>
                      <a:pt x="203334" y="225817"/>
                      <a:pt x="203334" y="218679"/>
                    </a:cubicBezTo>
                    <a:lnTo>
                      <a:pt x="203334" y="192253"/>
                    </a:lnTo>
                    <a:cubicBezTo>
                      <a:pt x="203334" y="185098"/>
                      <a:pt x="209089" y="179293"/>
                      <a:pt x="216227" y="179293"/>
                    </a:cubicBezTo>
                    <a:lnTo>
                      <a:pt x="230368" y="179293"/>
                    </a:lnTo>
                    <a:cubicBezTo>
                      <a:pt x="230368" y="179293"/>
                      <a:pt x="230351" y="179293"/>
                      <a:pt x="230385" y="179259"/>
                    </a:cubicBezTo>
                    <a:cubicBezTo>
                      <a:pt x="232916" y="169168"/>
                      <a:pt x="236915" y="159633"/>
                      <a:pt x="242113" y="150926"/>
                    </a:cubicBezTo>
                    <a:lnTo>
                      <a:pt x="231920" y="140750"/>
                    </a:lnTo>
                    <a:cubicBezTo>
                      <a:pt x="226892" y="135688"/>
                      <a:pt x="226892" y="127503"/>
                      <a:pt x="231920" y="122424"/>
                    </a:cubicBezTo>
                    <a:lnTo>
                      <a:pt x="250618" y="103743"/>
                    </a:lnTo>
                    <a:cubicBezTo>
                      <a:pt x="253065" y="101313"/>
                      <a:pt x="256355" y="99963"/>
                      <a:pt x="259798" y="99963"/>
                    </a:cubicBezTo>
                    <a:cubicBezTo>
                      <a:pt x="263240" y="99963"/>
                      <a:pt x="266531" y="101330"/>
                      <a:pt x="268978" y="103743"/>
                    </a:cubicBezTo>
                    <a:lnTo>
                      <a:pt x="279103" y="113885"/>
                    </a:lnTo>
                    <a:cubicBezTo>
                      <a:pt x="288047" y="108536"/>
                      <a:pt x="297767" y="104081"/>
                      <a:pt x="308162" y="101887"/>
                    </a:cubicBezTo>
                    <a:lnTo>
                      <a:pt x="307976" y="87729"/>
                    </a:lnTo>
                    <a:cubicBezTo>
                      <a:pt x="307959" y="84253"/>
                      <a:pt x="309309" y="80979"/>
                      <a:pt x="311790" y="78515"/>
                    </a:cubicBezTo>
                    <a:cubicBezTo>
                      <a:pt x="314237" y="76068"/>
                      <a:pt x="317494" y="74718"/>
                      <a:pt x="320987" y="74718"/>
                    </a:cubicBezTo>
                    <a:lnTo>
                      <a:pt x="347345" y="74718"/>
                    </a:lnTo>
                    <a:cubicBezTo>
                      <a:pt x="354467" y="74718"/>
                      <a:pt x="360272" y="80439"/>
                      <a:pt x="360305" y="87560"/>
                    </a:cubicBezTo>
                    <a:cubicBezTo>
                      <a:pt x="360373" y="94732"/>
                      <a:pt x="360407" y="102191"/>
                      <a:pt x="360474" y="102208"/>
                    </a:cubicBezTo>
                    <a:cubicBezTo>
                      <a:pt x="370498" y="104756"/>
                      <a:pt x="379914" y="108755"/>
                      <a:pt x="388554" y="113936"/>
                    </a:cubicBezTo>
                    <a:lnTo>
                      <a:pt x="398730" y="103760"/>
                    </a:lnTo>
                    <a:cubicBezTo>
                      <a:pt x="401194" y="101330"/>
                      <a:pt x="404467" y="99963"/>
                      <a:pt x="407910" y="99963"/>
                    </a:cubicBezTo>
                    <a:cubicBezTo>
                      <a:pt x="411352" y="99963"/>
                      <a:pt x="414626" y="101330"/>
                      <a:pt x="417073" y="103743"/>
                    </a:cubicBezTo>
                    <a:lnTo>
                      <a:pt x="435770" y="122424"/>
                    </a:lnTo>
                    <a:cubicBezTo>
                      <a:pt x="440782" y="127486"/>
                      <a:pt x="440799" y="135671"/>
                      <a:pt x="435770" y="140733"/>
                    </a:cubicBezTo>
                    <a:lnTo>
                      <a:pt x="425578" y="150909"/>
                    </a:lnTo>
                    <a:cubicBezTo>
                      <a:pt x="430792" y="159616"/>
                      <a:pt x="434809" y="169319"/>
                      <a:pt x="437340" y="179411"/>
                    </a:cubicBezTo>
                    <a:cubicBezTo>
                      <a:pt x="437357" y="179444"/>
                      <a:pt x="437357" y="179647"/>
                      <a:pt x="437374" y="179647"/>
                    </a:cubicBezTo>
                    <a:lnTo>
                      <a:pt x="451970" y="179647"/>
                    </a:lnTo>
                    <a:cubicBezTo>
                      <a:pt x="459125" y="179647"/>
                      <a:pt x="464846" y="185098"/>
                      <a:pt x="464846" y="192253"/>
                    </a:cubicBezTo>
                    <a:lnTo>
                      <a:pt x="464846" y="218662"/>
                    </a:lnTo>
                    <a:lnTo>
                      <a:pt x="464795" y="21866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0" name="任意多边形: 形状 29">
                <a:extLst>
                  <a:ext uri="{FF2B5EF4-FFF2-40B4-BE49-F238E27FC236}">
                    <a16:creationId xmlns:a16="http://schemas.microsoft.com/office/drawing/2014/main" id="{AF5AB084-BE2E-4F09-8B69-D1B6B086A0C3}"/>
                  </a:ext>
                </a:extLst>
              </p:cNvPr>
              <p:cNvSpPr/>
              <p:nvPr/>
            </p:nvSpPr>
            <p:spPr>
              <a:xfrm>
                <a:off x="2820540" y="2636262"/>
                <a:ext cx="67500" cy="67500"/>
              </a:xfrm>
              <a:custGeom>
                <a:avLst/>
                <a:gdLst>
                  <a:gd name="connsiteX0" fmla="*/ 72866 w 67500"/>
                  <a:gd name="connsiteY0" fmla="*/ 36433 h 67500"/>
                  <a:gd name="connsiteX1" fmla="*/ 36433 w 67500"/>
                  <a:gd name="connsiteY1" fmla="*/ 72866 h 67500"/>
                  <a:gd name="connsiteX2" fmla="*/ 0 w 67500"/>
                  <a:gd name="connsiteY2" fmla="*/ 36433 h 67500"/>
                  <a:gd name="connsiteX3" fmla="*/ 36433 w 67500"/>
                  <a:gd name="connsiteY3" fmla="*/ 0 h 67500"/>
                  <a:gd name="connsiteX4" fmla="*/ 72866 w 67500"/>
                  <a:gd name="connsiteY4" fmla="*/ 36433 h 6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0" h="67500">
                    <a:moveTo>
                      <a:pt x="72866" y="36433"/>
                    </a:moveTo>
                    <a:cubicBezTo>
                      <a:pt x="72866" y="56555"/>
                      <a:pt x="56555" y="72866"/>
                      <a:pt x="36433" y="72866"/>
                    </a:cubicBezTo>
                    <a:cubicBezTo>
                      <a:pt x="16312" y="72866"/>
                      <a:pt x="0" y="56555"/>
                      <a:pt x="0" y="36433"/>
                    </a:cubicBezTo>
                    <a:cubicBezTo>
                      <a:pt x="0" y="16312"/>
                      <a:pt x="16312" y="0"/>
                      <a:pt x="36433" y="0"/>
                    </a:cubicBezTo>
                    <a:cubicBezTo>
                      <a:pt x="56555" y="0"/>
                      <a:pt x="72866" y="16312"/>
                      <a:pt x="72866" y="3643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23" name="ïṡḷiḑé">
              <a:extLst>
                <a:ext uri="{FF2B5EF4-FFF2-40B4-BE49-F238E27FC236}">
                  <a16:creationId xmlns:a16="http://schemas.microsoft.com/office/drawing/2014/main" id="{55BDA66F-B13E-4650-8F15-F01DC8B6297B}"/>
                </a:ext>
              </a:extLst>
            </p:cNvPr>
            <p:cNvSpPr/>
            <p:nvPr/>
          </p:nvSpPr>
          <p:spPr>
            <a:xfrm>
              <a:off x="3999323" y="5826954"/>
              <a:ext cx="661457" cy="305388"/>
            </a:xfrm>
            <a:prstGeom prst="rect">
              <a:avLst/>
            </a:prstGeom>
          </p:spPr>
          <p:txBody>
            <a:bodyPr wrap="square" anchor="ctr" anchorCtr="0">
              <a:noAutofit/>
            </a:bodyPr>
            <a:lstStyle/>
            <a:p>
              <a:pPr lvl="0"/>
              <a:r>
                <a:rPr lang="zh-CN" altLang="en-US" sz="1500" b="1" spc="100" dirty="0">
                  <a:solidFill>
                    <a:srgbClr val="FFC000"/>
                  </a:solidFill>
                  <a:sym typeface="Wingdings" panose="05000000000000000000" pitchFamily="2" charset="2"/>
                </a:rPr>
                <a:t>分段</a:t>
              </a:r>
              <a:endParaRPr lang="en-US" altLang="zh-CN" sz="1500" b="1" spc="100" dirty="0">
                <a:solidFill>
                  <a:srgbClr val="FFC000"/>
                </a:solidFill>
                <a:sym typeface="Wingdings" panose="05000000000000000000" pitchFamily="2" charset="2"/>
              </a:endParaRPr>
            </a:p>
          </p:txBody>
        </p:sp>
        <p:sp>
          <p:nvSpPr>
            <p:cNvPr id="24" name="ïṡḷiḑé">
              <a:extLst>
                <a:ext uri="{FF2B5EF4-FFF2-40B4-BE49-F238E27FC236}">
                  <a16:creationId xmlns:a16="http://schemas.microsoft.com/office/drawing/2014/main" id="{F9F264D5-86BA-4D87-92F6-2045ADC5C662}"/>
                </a:ext>
              </a:extLst>
            </p:cNvPr>
            <p:cNvSpPr/>
            <p:nvPr/>
          </p:nvSpPr>
          <p:spPr>
            <a:xfrm>
              <a:off x="5434543" y="5834531"/>
              <a:ext cx="602500" cy="305388"/>
            </a:xfrm>
            <a:prstGeom prst="rect">
              <a:avLst/>
            </a:prstGeom>
          </p:spPr>
          <p:txBody>
            <a:bodyPr wrap="square" anchor="ctr" anchorCtr="0">
              <a:normAutofit fontScale="85000" lnSpcReduction="10000"/>
            </a:bodyPr>
            <a:lstStyle/>
            <a:p>
              <a:pPr lvl="0"/>
              <a:r>
                <a:rPr lang="zh-CN" altLang="en-US" b="1" spc="100" dirty="0">
                  <a:solidFill>
                    <a:srgbClr val="FFC000"/>
                  </a:solidFill>
                  <a:sym typeface="Wingdings" panose="05000000000000000000" pitchFamily="2" charset="2"/>
                </a:rPr>
                <a:t>分页</a:t>
              </a:r>
              <a:endParaRPr lang="en-US" altLang="zh-CN" b="1" spc="100" dirty="0">
                <a:solidFill>
                  <a:srgbClr val="FFC000"/>
                </a:solidFill>
                <a:sym typeface="Wingdings" panose="05000000000000000000" pitchFamily="2" charset="2"/>
              </a:endParaRPr>
            </a:p>
          </p:txBody>
        </p:sp>
      </p:grpSp>
      <p:grpSp>
        <p:nvGrpSpPr>
          <p:cNvPr id="8" name="组合 7">
            <a:extLst>
              <a:ext uri="{FF2B5EF4-FFF2-40B4-BE49-F238E27FC236}">
                <a16:creationId xmlns:a16="http://schemas.microsoft.com/office/drawing/2014/main" id="{A85A0497-A491-4421-9539-36B17C8747B6}"/>
              </a:ext>
            </a:extLst>
          </p:cNvPr>
          <p:cNvGrpSpPr/>
          <p:nvPr/>
        </p:nvGrpSpPr>
        <p:grpSpPr>
          <a:xfrm>
            <a:off x="5969445" y="5965903"/>
            <a:ext cx="2652041" cy="642075"/>
            <a:chOff x="5969445" y="5965903"/>
            <a:chExt cx="2652041" cy="642075"/>
          </a:xfrm>
        </p:grpSpPr>
        <p:sp>
          <p:nvSpPr>
            <p:cNvPr id="31" name="ïṡlîḍé">
              <a:extLst>
                <a:ext uri="{FF2B5EF4-FFF2-40B4-BE49-F238E27FC236}">
                  <a16:creationId xmlns:a16="http://schemas.microsoft.com/office/drawing/2014/main" id="{F9B41298-3E7F-43A5-9394-3F681374451A}"/>
                </a:ext>
              </a:extLst>
            </p:cNvPr>
            <p:cNvSpPr/>
            <p:nvPr/>
          </p:nvSpPr>
          <p:spPr>
            <a:xfrm>
              <a:off x="5969445" y="6269901"/>
              <a:ext cx="2652041" cy="338077"/>
            </a:xfrm>
            <a:prstGeom prst="rect">
              <a:avLst/>
            </a:prstGeom>
            <a:noFill/>
            <a:ln w="15875" cap="flat" cmpd="sng" algn="ctr">
              <a:solidFill>
                <a:srgbClr val="00B0F0"/>
              </a:solidFill>
              <a:prstDash val="solid"/>
              <a:miter lim="800000"/>
            </a:ln>
            <a:effectLst/>
          </p:spPr>
          <p:txBody>
            <a:bodyPr wrap="square" lIns="91440" tIns="45720" rIns="91440" bIns="45720" anchor="ctr">
              <a:normAutofit fontScale="92500" lnSpcReduction="1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ïṡḷiḑé">
              <a:extLst>
                <a:ext uri="{FF2B5EF4-FFF2-40B4-BE49-F238E27FC236}">
                  <a16:creationId xmlns:a16="http://schemas.microsoft.com/office/drawing/2014/main" id="{F40A6B16-977B-4A51-BB14-FF819FB3C530}"/>
                </a:ext>
              </a:extLst>
            </p:cNvPr>
            <p:cNvSpPr/>
            <p:nvPr/>
          </p:nvSpPr>
          <p:spPr>
            <a:xfrm>
              <a:off x="6818587" y="5965903"/>
              <a:ext cx="1030014" cy="305388"/>
            </a:xfrm>
            <a:prstGeom prst="rect">
              <a:avLst/>
            </a:prstGeom>
          </p:spPr>
          <p:txBody>
            <a:bodyPr wrap="square" anchor="ctr" anchorCtr="0">
              <a:noAutofit/>
            </a:bodyPr>
            <a:lstStyle/>
            <a:p>
              <a:pPr lvl="0"/>
              <a:r>
                <a:rPr lang="zh-CN" altLang="en-US" sz="1500" b="1" spc="100" dirty="0">
                  <a:solidFill>
                    <a:srgbClr val="00B0F0"/>
                  </a:solidFill>
                  <a:sym typeface="Wingdings" panose="05000000000000000000" pitchFamily="2" charset="2"/>
                </a:rPr>
                <a:t>虚拟地址</a:t>
              </a:r>
              <a:endParaRPr lang="en-US" altLang="zh-CN" sz="1500" b="1" spc="100" dirty="0">
                <a:solidFill>
                  <a:srgbClr val="00B0F0"/>
                </a:solidFill>
                <a:sym typeface="Wingdings" panose="05000000000000000000" pitchFamily="2" charset="2"/>
              </a:endParaRPr>
            </a:p>
          </p:txBody>
        </p:sp>
      </p:grpSp>
    </p:spTree>
    <p:extLst>
      <p:ext uri="{BB962C8B-B14F-4D97-AF65-F5344CB8AC3E}">
        <p14:creationId xmlns:p14="http://schemas.microsoft.com/office/powerpoint/2010/main" val="38631523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500"/>
                            </p:stCondLst>
                            <p:childTnLst>
                              <p:par>
                                <p:cTn id="25" presetID="26" presetClass="emph" presetSubtype="0" repeatCount="3000" fill="hold" nodeType="afterEffect">
                                  <p:stCondLst>
                                    <p:cond delay="0"/>
                                  </p:stCondLst>
                                  <p:childTnLst>
                                    <p:animEffect transition="out" filter="fade">
                                      <p:cBhvr>
                                        <p:cTn id="26" dur="750" tmFilter="0, 0; .2, .5; .8, .5; 1, 0"/>
                                        <p:tgtEl>
                                          <p:spTgt spid="8"/>
                                        </p:tgtEl>
                                      </p:cBhvr>
                                    </p:animEffect>
                                    <p:animScale>
                                      <p:cBhvr>
                                        <p:cTn id="27" dur="375"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A9FBC-A165-4509-B374-272A3BFA8EA2}"/>
              </a:ext>
            </a:extLst>
          </p:cNvPr>
          <p:cNvSpPr>
            <a:spLocks noGrp="1"/>
          </p:cNvSpPr>
          <p:nvPr>
            <p:ph type="title"/>
          </p:nvPr>
        </p:nvSpPr>
        <p:spPr>
          <a:xfrm>
            <a:off x="593262" y="249067"/>
            <a:ext cx="8643848" cy="480131"/>
          </a:xfrm>
        </p:spPr>
        <p:txBody>
          <a:bodyPr/>
          <a:lstStyle/>
          <a:p>
            <a:r>
              <a:rPr lang="zh-CN" altLang="en-US" dirty="0"/>
              <a:t>页共享</a:t>
            </a:r>
          </a:p>
        </p:txBody>
      </p:sp>
      <p:sp>
        <p:nvSpPr>
          <p:cNvPr id="3" name="文本框 2">
            <a:extLst>
              <a:ext uri="{FF2B5EF4-FFF2-40B4-BE49-F238E27FC236}">
                <a16:creationId xmlns:a16="http://schemas.microsoft.com/office/drawing/2014/main" id="{C9EBE850-5DC6-495C-8244-326C4FD98BD3}"/>
              </a:ext>
            </a:extLst>
          </p:cNvPr>
          <p:cNvSpPr txBox="1"/>
          <p:nvPr/>
        </p:nvSpPr>
        <p:spPr>
          <a:xfrm>
            <a:off x="459582" y="920896"/>
            <a:ext cx="11176716" cy="489558"/>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静态链接库与动态链接库</a:t>
            </a:r>
          </a:p>
        </p:txBody>
      </p:sp>
      <p:graphicFrame>
        <p:nvGraphicFramePr>
          <p:cNvPr id="4" name="表格 4">
            <a:extLst>
              <a:ext uri="{FF2B5EF4-FFF2-40B4-BE49-F238E27FC236}">
                <a16:creationId xmlns:a16="http://schemas.microsoft.com/office/drawing/2014/main" id="{38D65CCC-8CAB-477D-A7A5-5846F36B7AC1}"/>
              </a:ext>
            </a:extLst>
          </p:cNvPr>
          <p:cNvGraphicFramePr>
            <a:graphicFrameLocks noGrp="1"/>
          </p:cNvGraphicFramePr>
          <p:nvPr>
            <p:extLst>
              <p:ext uri="{D42A27DB-BD31-4B8C-83A1-F6EECF244321}">
                <p14:modId xmlns:p14="http://schemas.microsoft.com/office/powerpoint/2010/main" val="4143654438"/>
              </p:ext>
            </p:extLst>
          </p:nvPr>
        </p:nvGraphicFramePr>
        <p:xfrm>
          <a:off x="912636" y="1410454"/>
          <a:ext cx="10819782" cy="3312160"/>
        </p:xfrm>
        <a:graphic>
          <a:graphicData uri="http://schemas.openxmlformats.org/drawingml/2006/table">
            <a:tbl>
              <a:tblPr firstRow="1" bandRow="1">
                <a:tableStyleId>{5C22544A-7EE6-4342-B048-85BDC9FD1C3A}</a:tableStyleId>
              </a:tblPr>
              <a:tblGrid>
                <a:gridCol w="3606594">
                  <a:extLst>
                    <a:ext uri="{9D8B030D-6E8A-4147-A177-3AD203B41FA5}">
                      <a16:colId xmlns:a16="http://schemas.microsoft.com/office/drawing/2014/main" val="4088006362"/>
                    </a:ext>
                  </a:extLst>
                </a:gridCol>
                <a:gridCol w="3606594">
                  <a:extLst>
                    <a:ext uri="{9D8B030D-6E8A-4147-A177-3AD203B41FA5}">
                      <a16:colId xmlns:a16="http://schemas.microsoft.com/office/drawing/2014/main" val="3522279718"/>
                    </a:ext>
                  </a:extLst>
                </a:gridCol>
                <a:gridCol w="3606594">
                  <a:extLst>
                    <a:ext uri="{9D8B030D-6E8A-4147-A177-3AD203B41FA5}">
                      <a16:colId xmlns:a16="http://schemas.microsoft.com/office/drawing/2014/main" val="841137561"/>
                    </a:ext>
                  </a:extLst>
                </a:gridCol>
              </a:tblGrid>
              <a:tr h="370840">
                <a:tc>
                  <a:txBody>
                    <a:bodyPr/>
                    <a:lstStyle/>
                    <a:p>
                      <a:pPr algn="ctr"/>
                      <a:endParaRPr lang="zh-CN" altLang="en-US" dirty="0"/>
                    </a:p>
                  </a:txBody>
                  <a:tcPr anchor="ctr"/>
                </a:tc>
                <a:tc>
                  <a:txBody>
                    <a:bodyPr/>
                    <a:lstStyle/>
                    <a:p>
                      <a:pPr algn="ctr"/>
                      <a:r>
                        <a:rPr lang="zh-CN" altLang="en-US" dirty="0"/>
                        <a:t>静态库</a:t>
                      </a:r>
                    </a:p>
                  </a:txBody>
                  <a:tcPr anchor="ctr"/>
                </a:tc>
                <a:tc>
                  <a:txBody>
                    <a:bodyPr/>
                    <a:lstStyle/>
                    <a:p>
                      <a:pPr algn="ctr"/>
                      <a:r>
                        <a:rPr lang="zh-CN" altLang="en-US" dirty="0"/>
                        <a:t>动态库</a:t>
                      </a:r>
                    </a:p>
                  </a:txBody>
                  <a:tcPr anchor="ctr"/>
                </a:tc>
                <a:extLst>
                  <a:ext uri="{0D108BD9-81ED-4DB2-BD59-A6C34878D82A}">
                    <a16:rowId xmlns:a16="http://schemas.microsoft.com/office/drawing/2014/main" val="3406404309"/>
                  </a:ext>
                </a:extLst>
              </a:tr>
              <a:tr h="370840">
                <a:tc>
                  <a:txBody>
                    <a:bodyPr/>
                    <a:lstStyle/>
                    <a:p>
                      <a:pPr algn="ctr"/>
                      <a:r>
                        <a:rPr lang="zh-CN" altLang="en-US" dirty="0"/>
                        <a:t>链接时机</a:t>
                      </a:r>
                    </a:p>
                  </a:txBody>
                  <a:tcPr anchor="ctr"/>
                </a:tc>
                <a:tc>
                  <a:txBody>
                    <a:bodyPr/>
                    <a:lstStyle/>
                    <a:p>
                      <a:pPr algn="ctr"/>
                      <a:r>
                        <a:rPr lang="zh-CN" altLang="en-US" dirty="0"/>
                        <a:t>在程序</a:t>
                      </a:r>
                      <a:r>
                        <a:rPr lang="zh-CN" altLang="en-US" dirty="0">
                          <a:solidFill>
                            <a:schemeClr val="accent4">
                              <a:lumMod val="60000"/>
                              <a:lumOff val="40000"/>
                            </a:schemeClr>
                          </a:solidFill>
                        </a:rPr>
                        <a:t>编译</a:t>
                      </a:r>
                      <a:r>
                        <a:rPr lang="zh-CN" altLang="en-US" dirty="0"/>
                        <a:t>时被链接</a:t>
                      </a:r>
                    </a:p>
                  </a:txBody>
                  <a:tcPr anchor="ctr"/>
                </a:tc>
                <a:tc>
                  <a:txBody>
                    <a:bodyPr/>
                    <a:lstStyle/>
                    <a:p>
                      <a:pPr algn="ctr"/>
                      <a:r>
                        <a:rPr lang="zh-CN" altLang="en-US" dirty="0"/>
                        <a:t>在每次程序</a:t>
                      </a:r>
                      <a:r>
                        <a:rPr lang="zh-CN" altLang="en-US" dirty="0">
                          <a:solidFill>
                            <a:schemeClr val="accent4">
                              <a:lumMod val="60000"/>
                              <a:lumOff val="40000"/>
                            </a:schemeClr>
                          </a:solidFill>
                        </a:rPr>
                        <a:t>运行</a:t>
                      </a:r>
                      <a:r>
                        <a:rPr lang="zh-CN" altLang="en-US" dirty="0"/>
                        <a:t>时链接</a:t>
                      </a:r>
                    </a:p>
                  </a:txBody>
                  <a:tcPr anchor="ctr"/>
                </a:tc>
                <a:extLst>
                  <a:ext uri="{0D108BD9-81ED-4DB2-BD59-A6C34878D82A}">
                    <a16:rowId xmlns:a16="http://schemas.microsoft.com/office/drawing/2014/main" val="3352096167"/>
                  </a:ext>
                </a:extLst>
              </a:tr>
              <a:tr h="370840">
                <a:tc>
                  <a:txBody>
                    <a:bodyPr/>
                    <a:lstStyle/>
                    <a:p>
                      <a:pPr algn="ctr"/>
                      <a:r>
                        <a:rPr lang="zh-CN" altLang="en-US" dirty="0"/>
                        <a:t>链接方式</a:t>
                      </a:r>
                    </a:p>
                  </a:txBody>
                  <a:tcPr anchor="ctr"/>
                </a:tc>
                <a:tc>
                  <a:txBody>
                    <a:bodyPr/>
                    <a:lstStyle/>
                    <a:p>
                      <a:pPr algn="ctr"/>
                      <a:r>
                        <a:rPr lang="zh-CN" altLang="en-US" dirty="0"/>
                        <a:t>由</a:t>
                      </a:r>
                      <a:r>
                        <a:rPr lang="zh-CN" altLang="en-US" dirty="0">
                          <a:solidFill>
                            <a:schemeClr val="accent4">
                              <a:lumMod val="60000"/>
                              <a:lumOff val="40000"/>
                            </a:schemeClr>
                          </a:solidFill>
                        </a:rPr>
                        <a:t>链接器</a:t>
                      </a:r>
                      <a:r>
                        <a:rPr lang="zh-CN" altLang="en-US" dirty="0"/>
                        <a:t>完成</a:t>
                      </a:r>
                    </a:p>
                  </a:txBody>
                  <a:tcPr anchor="ctr"/>
                </a:tc>
                <a:tc>
                  <a:txBody>
                    <a:bodyPr/>
                    <a:lstStyle/>
                    <a:p>
                      <a:pPr algn="ctr"/>
                      <a:r>
                        <a:rPr lang="zh-CN" altLang="en-US" dirty="0"/>
                        <a:t>由</a:t>
                      </a:r>
                      <a:r>
                        <a:rPr lang="zh-CN" altLang="en-US" dirty="0">
                          <a:solidFill>
                            <a:schemeClr val="accent4">
                              <a:lumMod val="60000"/>
                              <a:lumOff val="40000"/>
                            </a:schemeClr>
                          </a:solidFill>
                        </a:rPr>
                        <a:t>操作系统</a:t>
                      </a:r>
                      <a:r>
                        <a:rPr lang="zh-CN" altLang="en-US" dirty="0"/>
                        <a:t>完成</a:t>
                      </a:r>
                    </a:p>
                  </a:txBody>
                  <a:tcPr anchor="ctr"/>
                </a:tc>
                <a:extLst>
                  <a:ext uri="{0D108BD9-81ED-4DB2-BD59-A6C34878D82A}">
                    <a16:rowId xmlns:a16="http://schemas.microsoft.com/office/drawing/2014/main" val="2016851496"/>
                  </a:ext>
                </a:extLst>
              </a:tr>
              <a:tr h="370840">
                <a:tc>
                  <a:txBody>
                    <a:bodyPr/>
                    <a:lstStyle/>
                    <a:p>
                      <a:pPr algn="ctr"/>
                      <a:r>
                        <a:rPr lang="zh-CN" altLang="en-US" dirty="0"/>
                        <a:t>程序大小</a:t>
                      </a:r>
                    </a:p>
                  </a:txBody>
                  <a:tcPr anchor="ctr"/>
                </a:tc>
                <a:tc>
                  <a:txBody>
                    <a:bodyPr/>
                    <a:lstStyle/>
                    <a:p>
                      <a:pPr algn="ctr"/>
                      <a:r>
                        <a:rPr lang="zh-CN" altLang="en-US" dirty="0"/>
                        <a:t>由于完全包括了库中的代码，使用静态车的程序</a:t>
                      </a:r>
                      <a:r>
                        <a:rPr lang="zh-CN" altLang="en-US" dirty="0">
                          <a:solidFill>
                            <a:schemeClr val="accent4">
                              <a:lumMod val="60000"/>
                              <a:lumOff val="40000"/>
                            </a:schemeClr>
                          </a:solidFill>
                        </a:rPr>
                        <a:t>体量更大</a:t>
                      </a:r>
                    </a:p>
                  </a:txBody>
                  <a:tcPr anchor="ctr"/>
                </a:tc>
                <a:tc>
                  <a:txBody>
                    <a:bodyPr/>
                    <a:lstStyle/>
                    <a:p>
                      <a:pPr algn="ctr"/>
                      <a:r>
                        <a:rPr lang="zh-CN" altLang="en-US" dirty="0"/>
                        <a:t>由于每次都动态地去系统目录加载库，使用动态库的</a:t>
                      </a:r>
                      <a:r>
                        <a:rPr lang="zh-CN" altLang="en-US" dirty="0">
                          <a:solidFill>
                            <a:schemeClr val="accent4">
                              <a:lumMod val="60000"/>
                              <a:lumOff val="40000"/>
                            </a:schemeClr>
                          </a:solidFill>
                        </a:rPr>
                        <a:t>程序较小</a:t>
                      </a:r>
                      <a:r>
                        <a:rPr lang="zh-CN" altLang="en-US" dirty="0"/>
                        <a:t>，只需要库函数地址信息即可</a:t>
                      </a:r>
                    </a:p>
                  </a:txBody>
                  <a:tcPr anchor="ctr"/>
                </a:tc>
                <a:extLst>
                  <a:ext uri="{0D108BD9-81ED-4DB2-BD59-A6C34878D82A}">
                    <a16:rowId xmlns:a16="http://schemas.microsoft.com/office/drawing/2014/main" val="402736366"/>
                  </a:ext>
                </a:extLst>
              </a:tr>
              <a:tr h="370840">
                <a:tc>
                  <a:txBody>
                    <a:bodyPr/>
                    <a:lstStyle/>
                    <a:p>
                      <a:pPr algn="ctr"/>
                      <a:r>
                        <a:rPr lang="zh-CN" altLang="en-US" dirty="0"/>
                        <a:t>库发生变化时对程序的影响</a:t>
                      </a:r>
                    </a:p>
                  </a:txBody>
                  <a:tcPr anchor="ctr"/>
                </a:tc>
                <a:tc>
                  <a:txBody>
                    <a:bodyPr/>
                    <a:lstStyle/>
                    <a:p>
                      <a:pPr algn="ctr"/>
                      <a:r>
                        <a:rPr lang="zh-CN" altLang="en-US" dirty="0"/>
                        <a:t>可执行文件需要</a:t>
                      </a:r>
                      <a:r>
                        <a:rPr lang="zh-CN" altLang="en-US" dirty="0">
                          <a:solidFill>
                            <a:schemeClr val="accent4">
                              <a:lumMod val="60000"/>
                              <a:lumOff val="40000"/>
                            </a:schemeClr>
                          </a:solidFill>
                        </a:rPr>
                        <a:t>重新编译</a:t>
                      </a:r>
                    </a:p>
                  </a:txBody>
                  <a:tcPr anchor="ctr"/>
                </a:tc>
                <a:tc>
                  <a:txBody>
                    <a:bodyPr/>
                    <a:lstStyle/>
                    <a:p>
                      <a:pPr algn="ctr"/>
                      <a:r>
                        <a:rPr lang="zh-CN" altLang="en-US" dirty="0">
                          <a:solidFill>
                            <a:schemeClr val="accent4">
                              <a:lumMod val="60000"/>
                              <a:lumOff val="40000"/>
                            </a:schemeClr>
                          </a:solidFill>
                        </a:rPr>
                        <a:t>不必重新编译</a:t>
                      </a:r>
                      <a:r>
                        <a:rPr lang="zh-CN" altLang="en-US" dirty="0"/>
                        <a:t>可执行文件</a:t>
                      </a:r>
                    </a:p>
                  </a:txBody>
                  <a:tcPr anchor="ctr"/>
                </a:tc>
                <a:extLst>
                  <a:ext uri="{0D108BD9-81ED-4DB2-BD59-A6C34878D82A}">
                    <a16:rowId xmlns:a16="http://schemas.microsoft.com/office/drawing/2014/main" val="786020361"/>
                  </a:ext>
                </a:extLst>
              </a:tr>
              <a:tr h="370840">
                <a:tc>
                  <a:txBody>
                    <a:bodyPr/>
                    <a:lstStyle/>
                    <a:p>
                      <a:pPr algn="ctr"/>
                      <a:r>
                        <a:rPr lang="zh-CN" altLang="en-US" dirty="0"/>
                        <a:t>链接速度</a:t>
                      </a:r>
                    </a:p>
                  </a:txBody>
                  <a:tcPr anchor="ctr"/>
                </a:tc>
                <a:tc>
                  <a:txBody>
                    <a:bodyPr/>
                    <a:lstStyle/>
                    <a:p>
                      <a:pPr algn="ctr"/>
                      <a:r>
                        <a:rPr lang="zh-CN" altLang="en-US" dirty="0"/>
                        <a:t>每次程执行时都要加载到内存中，</a:t>
                      </a:r>
                      <a:r>
                        <a:rPr lang="zh-CN" altLang="en-US" dirty="0">
                          <a:solidFill>
                            <a:schemeClr val="accent4">
                              <a:lumMod val="60000"/>
                              <a:lumOff val="40000"/>
                            </a:schemeClr>
                          </a:solidFill>
                        </a:rPr>
                        <a:t>较为耗时</a:t>
                      </a:r>
                    </a:p>
                  </a:txBody>
                  <a:tcPr anchor="ctr"/>
                </a:tc>
                <a:tc>
                  <a:txBody>
                    <a:bodyPr/>
                    <a:lstStyle/>
                    <a:p>
                      <a:pPr algn="ctr"/>
                      <a:r>
                        <a:rPr lang="zh-CN" altLang="en-US" dirty="0"/>
                        <a:t>动态库在系统启动后就己经被加载到内存，</a:t>
                      </a:r>
                      <a:r>
                        <a:rPr lang="zh-CN" altLang="en-US" dirty="0">
                          <a:solidFill>
                            <a:schemeClr val="accent4">
                              <a:lumMod val="60000"/>
                              <a:lumOff val="40000"/>
                            </a:schemeClr>
                          </a:solidFill>
                        </a:rPr>
                        <a:t>不必重复加载</a:t>
                      </a:r>
                      <a:r>
                        <a:rPr lang="zh-CN" altLang="en-US" dirty="0"/>
                        <a:t>，链接并不耗时</a:t>
                      </a:r>
                    </a:p>
                  </a:txBody>
                  <a:tcPr anchor="ctr"/>
                </a:tc>
                <a:extLst>
                  <a:ext uri="{0D108BD9-81ED-4DB2-BD59-A6C34878D82A}">
                    <a16:rowId xmlns:a16="http://schemas.microsoft.com/office/drawing/2014/main" val="442444953"/>
                  </a:ext>
                </a:extLst>
              </a:tr>
            </a:tbl>
          </a:graphicData>
        </a:graphic>
      </p:graphicFrame>
      <p:sp>
        <p:nvSpPr>
          <p:cNvPr id="5" name="文本框 4">
            <a:extLst>
              <a:ext uri="{FF2B5EF4-FFF2-40B4-BE49-F238E27FC236}">
                <a16:creationId xmlns:a16="http://schemas.microsoft.com/office/drawing/2014/main" id="{AB316D8E-D191-4B19-8D6C-C98532C9A33E}"/>
              </a:ext>
            </a:extLst>
          </p:cNvPr>
          <p:cNvSpPr txBox="1"/>
          <p:nvPr/>
        </p:nvSpPr>
        <p:spPr>
          <a:xfrm>
            <a:off x="459582" y="4834974"/>
            <a:ext cx="11272836" cy="1428404"/>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安全问题</a:t>
            </a:r>
            <a:endParaRPr lang="en-US" altLang="zh-CN" dirty="0"/>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latin typeface="+mn-ea"/>
                <a:ea typeface="+mn-ea"/>
              </a:rPr>
              <a:t>为了保障使用共享库内存的进程隔离性，操作系统和处理器会将页设置为</a:t>
            </a:r>
            <a:r>
              <a:rPr lang="zh-CN" altLang="en-US" dirty="0">
                <a:solidFill>
                  <a:schemeClr val="accent4">
                    <a:lumMod val="60000"/>
                    <a:lumOff val="40000"/>
                  </a:schemeClr>
                </a:solidFill>
                <a:latin typeface="+mn-ea"/>
                <a:ea typeface="+mn-ea"/>
              </a:rPr>
              <a:t>只读或写时复制</a:t>
            </a:r>
            <a:r>
              <a:rPr lang="zh-CN" altLang="en-US" dirty="0">
                <a:latin typeface="+mn-ea"/>
                <a:ea typeface="+mn-ea"/>
              </a:rPr>
              <a:t>属性</a:t>
            </a:r>
            <a:endParaRPr lang="en-US" altLang="zh-CN" dirty="0">
              <a:latin typeface="+mn-ea"/>
              <a:ea typeface="+mn-ea"/>
            </a:endParaRPr>
          </a:p>
          <a:p>
            <a:pPr marL="800100" lvl="1" indent="-342900" algn="just" eaLnBrk="1">
              <a:lnSpc>
                <a:spcPct val="110000"/>
              </a:lnSpc>
              <a:spcBef>
                <a:spcPts val="600"/>
              </a:spcBef>
              <a:spcAft>
                <a:spcPts val="600"/>
              </a:spcAft>
              <a:buClr>
                <a:schemeClr val="tx2"/>
              </a:buClr>
              <a:buFont typeface="Arial" panose="020B0604020202020204" pitchFamily="34" charset="0"/>
              <a:buChar char="•"/>
            </a:pPr>
            <a:r>
              <a:rPr lang="zh-CN" altLang="en-US" dirty="0">
                <a:latin typeface="+mn-ea"/>
                <a:ea typeface="+mn-ea"/>
              </a:rPr>
              <a:t>侧信道攻击，如：</a:t>
            </a:r>
            <a:r>
              <a:rPr lang="en-US" altLang="zh-CN" dirty="0" err="1">
                <a:latin typeface="+mn-ea"/>
                <a:ea typeface="+mn-ea"/>
              </a:rPr>
              <a:t>Flush+Reload</a:t>
            </a:r>
            <a:r>
              <a:rPr lang="zh-CN" altLang="en-US" dirty="0">
                <a:latin typeface="+mn-ea"/>
                <a:ea typeface="+mn-ea"/>
              </a:rPr>
              <a:t>；</a:t>
            </a:r>
            <a:r>
              <a:rPr lang="en-US" altLang="zh-CN" dirty="0">
                <a:latin typeface="+mn-ea"/>
                <a:ea typeface="+mn-ea"/>
              </a:rPr>
              <a:t>DLL </a:t>
            </a:r>
            <a:r>
              <a:rPr lang="zh-CN" altLang="en-US" dirty="0">
                <a:latin typeface="+mn-ea"/>
                <a:ea typeface="+mn-ea"/>
              </a:rPr>
              <a:t>注入等</a:t>
            </a:r>
            <a:endParaRPr lang="en-US" altLang="zh-CN" dirty="0">
              <a:latin typeface="+mn-ea"/>
              <a:ea typeface="+mn-ea"/>
            </a:endParaRPr>
          </a:p>
        </p:txBody>
      </p:sp>
      <p:sp>
        <p:nvSpPr>
          <p:cNvPr id="6" name="动作按钮: 后退或前一项 5">
            <a:hlinkClick r:id="" action="ppaction://hlinkshowjump?jump=lastslideviewed" highlightClick="1"/>
            <a:extLst>
              <a:ext uri="{FF2B5EF4-FFF2-40B4-BE49-F238E27FC236}">
                <a16:creationId xmlns:a16="http://schemas.microsoft.com/office/drawing/2014/main" id="{B96C6288-3330-4838-BCEB-4764B9F034D9}"/>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8267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12700" cap="flat" cmpd="sng" algn="ctr">
          <a:noFill/>
          <a:prstDash val="solid"/>
          <a:miter lim="800000"/>
        </a:ln>
        <a:effectLst>
          <a:outerShdw blurRad="165100" sx="101000" sy="101000" algn="ctr" rotWithShape="0">
            <a:prstClr val="black">
              <a:alpha val="15000"/>
            </a:prstClr>
          </a:outerShdw>
        </a:effectLst>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密码工程 - 第03章 - 分组密码算法软件实现20220922</Template>
  <TotalTime>5657</TotalTime>
  <Words>4822</Words>
  <Application>Microsoft Office PowerPoint</Application>
  <PresentationFormat>宽屏</PresentationFormat>
  <Paragraphs>351</Paragraphs>
  <Slides>30</Slides>
  <Notes>26</Notes>
  <HiddenSlides>6</HiddenSlides>
  <MMClips>0</MMClips>
  <ScaleCrop>false</ScaleCrop>
  <HeadingPairs>
    <vt:vector size="6" baseType="variant">
      <vt:variant>
        <vt:lpstr>已用的字体</vt:lpstr>
      </vt:variant>
      <vt:variant>
        <vt:i4>11</vt:i4>
      </vt:variant>
      <vt:variant>
        <vt:lpstr>主题</vt:lpstr>
      </vt:variant>
      <vt:variant>
        <vt:i4>17</vt:i4>
      </vt:variant>
      <vt:variant>
        <vt:lpstr>幻灯片标题</vt:lpstr>
      </vt:variant>
      <vt:variant>
        <vt:i4>30</vt:i4>
      </vt:variant>
    </vt:vector>
  </HeadingPairs>
  <TitlesOfParts>
    <vt:vector size="58" baseType="lpstr">
      <vt:lpstr>Helvetica Neue</vt:lpstr>
      <vt:lpstr>等线</vt:lpstr>
      <vt:lpstr>仿宋</vt:lpstr>
      <vt:lpstr>华文琥珀</vt:lpstr>
      <vt:lpstr>华文新魏</vt:lpstr>
      <vt:lpstr>微软雅黑</vt:lpstr>
      <vt:lpstr>微软雅黑 Light</vt:lpstr>
      <vt:lpstr>Arial</vt:lpstr>
      <vt:lpstr>Century Gothic</vt:lpstr>
      <vt:lpstr>Times New Roman</vt:lpstr>
      <vt:lpstr>Wingdings</vt:lpstr>
      <vt:lpstr>封3​​</vt:lpstr>
      <vt:lpstr>封1​​</vt:lpstr>
      <vt:lpstr>封2​​</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PowerPoint 演示文稿</vt:lpstr>
      <vt:lpstr>内核态和用户态隔离</vt:lpstr>
      <vt:lpstr>用户态进程隔离</vt:lpstr>
      <vt:lpstr>虚拟内存管理</vt:lpstr>
      <vt:lpstr>分段机制</vt:lpstr>
      <vt:lpstr>分页机制</vt:lpstr>
      <vt:lpstr>页共享</vt:lpstr>
      <vt:lpstr>PowerPoint 演示文稿</vt:lpstr>
      <vt:lpstr>用户态密码软件实现方式</vt:lpstr>
      <vt:lpstr>常见的用户态密码库</vt:lpstr>
      <vt:lpstr>OpenSSL</vt:lpstr>
      <vt:lpstr>OpenSSL密钥保护</vt:lpstr>
      <vt:lpstr>Crypto++ </vt:lpstr>
      <vt:lpstr>Cryptlib </vt:lpstr>
      <vt:lpstr>Nettle </vt:lpstr>
      <vt:lpstr>Libgcrypt </vt:lpstr>
      <vt:lpstr>用户态密码库的安全防护</vt:lpstr>
      <vt:lpstr>PowerPoint 演示文稿</vt:lpstr>
      <vt:lpstr>Windows 内核态密码软件实现</vt:lpstr>
      <vt:lpstr>密码原语</vt:lpstr>
      <vt:lpstr>密钥存储</vt:lpstr>
      <vt:lpstr>两者对比</vt:lpstr>
      <vt:lpstr>Linux内核态密码软件实现</vt:lpstr>
      <vt:lpstr>PowerPoint 演示文稿</vt:lpstr>
      <vt:lpstr>小结</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 Yaoling</dc:creator>
  <cp:lastModifiedBy>Ding Yaoling</cp:lastModifiedBy>
  <cp:revision>140</cp:revision>
  <dcterms:created xsi:type="dcterms:W3CDTF">2022-10-04T08:32:15Z</dcterms:created>
  <dcterms:modified xsi:type="dcterms:W3CDTF">2024-03-27T12:33:42Z</dcterms:modified>
</cp:coreProperties>
</file>